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4"/>
  </p:notesMasterIdLst>
  <p:sldIdLst>
    <p:sldId id="256" r:id="rId2"/>
    <p:sldId id="257" r:id="rId3"/>
    <p:sldId id="258" r:id="rId4"/>
    <p:sldId id="259" r:id="rId5"/>
    <p:sldId id="260" r:id="rId6"/>
    <p:sldId id="261" r:id="rId7"/>
    <p:sldId id="276" r:id="rId8"/>
    <p:sldId id="262" r:id="rId9"/>
    <p:sldId id="277" r:id="rId10"/>
    <p:sldId id="263" r:id="rId11"/>
    <p:sldId id="271" r:id="rId12"/>
    <p:sldId id="278" r:id="rId13"/>
    <p:sldId id="264" r:id="rId14"/>
    <p:sldId id="272" r:id="rId15"/>
    <p:sldId id="273" r:id="rId16"/>
    <p:sldId id="265" r:id="rId17"/>
    <p:sldId id="274" r:id="rId18"/>
    <p:sldId id="275" r:id="rId19"/>
    <p:sldId id="267" r:id="rId20"/>
    <p:sldId id="269" r:id="rId21"/>
    <p:sldId id="270" r:id="rId22"/>
    <p:sldId id="268"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94127" autoAdjust="0"/>
  </p:normalViewPr>
  <p:slideViewPr>
    <p:cSldViewPr snapToGrid="0">
      <p:cViewPr varScale="1">
        <p:scale>
          <a:sx n="98" d="100"/>
          <a:sy n="98" d="100"/>
        </p:scale>
        <p:origin x="110" y="10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1402070-E15F-47BE-A7A2-678262D86E48}" type="doc">
      <dgm:prSet loTypeId="urn:microsoft.com/office/officeart/2005/8/layout/process1" loCatId="process" qsTypeId="urn:microsoft.com/office/officeart/2005/8/quickstyle/simple1" qsCatId="simple" csTypeId="urn:microsoft.com/office/officeart/2005/8/colors/accent1_2" csCatId="accent1" phldr="1"/>
      <dgm:spPr/>
    </dgm:pt>
    <dgm:pt modelId="{2C9EC73A-19D3-452D-9064-79F933EFEB91}">
      <dgm:prSet phldrT="[Text]"/>
      <dgm:spPr/>
      <dgm:t>
        <a:bodyPr/>
        <a:lstStyle/>
        <a:p>
          <a:r>
            <a:rPr lang="en-US" dirty="0" smtClean="0"/>
            <a:t>Scrap Data from Wikipedia.</a:t>
          </a:r>
          <a:endParaRPr lang="en-US" dirty="0"/>
        </a:p>
      </dgm:t>
    </dgm:pt>
    <dgm:pt modelId="{38B56CC8-C074-4C7D-BCD0-A41F26285F0B}" type="parTrans" cxnId="{870474AB-9D8A-4C36-BBDF-909FF85761B6}">
      <dgm:prSet/>
      <dgm:spPr/>
      <dgm:t>
        <a:bodyPr/>
        <a:lstStyle/>
        <a:p>
          <a:endParaRPr lang="en-US"/>
        </a:p>
      </dgm:t>
    </dgm:pt>
    <dgm:pt modelId="{1F7BB766-7803-46F2-A699-76E743F982CE}" type="sibTrans" cxnId="{870474AB-9D8A-4C36-BBDF-909FF85761B6}">
      <dgm:prSet/>
      <dgm:spPr/>
      <dgm:t>
        <a:bodyPr/>
        <a:lstStyle/>
        <a:p>
          <a:endParaRPr lang="en-US"/>
        </a:p>
      </dgm:t>
    </dgm:pt>
    <dgm:pt modelId="{74B6681A-05EF-465F-9F96-79C3983F052A}">
      <dgm:prSet phldrT="[Text]"/>
      <dgm:spPr/>
      <dgm:t>
        <a:bodyPr/>
        <a:lstStyle/>
        <a:p>
          <a:r>
            <a:rPr lang="en-US" dirty="0" smtClean="0"/>
            <a:t>Store the Data into a data frame</a:t>
          </a:r>
          <a:endParaRPr lang="en-US" dirty="0"/>
        </a:p>
      </dgm:t>
    </dgm:pt>
    <dgm:pt modelId="{7FB415EE-519A-438C-A76C-E4E456B51D9C}" type="parTrans" cxnId="{E55119CD-D14C-4B91-87EC-B0DC44A189AA}">
      <dgm:prSet/>
      <dgm:spPr/>
      <dgm:t>
        <a:bodyPr/>
        <a:lstStyle/>
        <a:p>
          <a:endParaRPr lang="en-US"/>
        </a:p>
      </dgm:t>
    </dgm:pt>
    <dgm:pt modelId="{30288B7F-F422-45D7-8C82-9A179E2AEC03}" type="sibTrans" cxnId="{E55119CD-D14C-4B91-87EC-B0DC44A189AA}">
      <dgm:prSet/>
      <dgm:spPr/>
      <dgm:t>
        <a:bodyPr/>
        <a:lstStyle/>
        <a:p>
          <a:endParaRPr lang="en-US"/>
        </a:p>
      </dgm:t>
    </dgm:pt>
    <dgm:pt modelId="{F924384B-28E0-4BA6-9C6F-36E0380818CF}">
      <dgm:prSet phldrT="[Text]"/>
      <dgm:spPr/>
      <dgm:t>
        <a:bodyPr/>
        <a:lstStyle/>
        <a:p>
          <a:r>
            <a:rPr lang="en-US" dirty="0" smtClean="0"/>
            <a:t>Assign coordinates to each neighborhood</a:t>
          </a:r>
          <a:endParaRPr lang="en-US" dirty="0"/>
        </a:p>
      </dgm:t>
    </dgm:pt>
    <dgm:pt modelId="{6195C40D-6485-4CB0-B336-27BD6044944E}" type="parTrans" cxnId="{D75C27D0-ED6C-40B9-BB12-08F9F866409B}">
      <dgm:prSet/>
      <dgm:spPr/>
      <dgm:t>
        <a:bodyPr/>
        <a:lstStyle/>
        <a:p>
          <a:endParaRPr lang="en-US"/>
        </a:p>
      </dgm:t>
    </dgm:pt>
    <dgm:pt modelId="{FFFFC80C-D7CA-49DC-87F3-EC93CB279CCA}" type="sibTrans" cxnId="{D75C27D0-ED6C-40B9-BB12-08F9F866409B}">
      <dgm:prSet/>
      <dgm:spPr/>
      <dgm:t>
        <a:bodyPr/>
        <a:lstStyle/>
        <a:p>
          <a:endParaRPr lang="en-US"/>
        </a:p>
      </dgm:t>
    </dgm:pt>
    <dgm:pt modelId="{5F2B0935-956E-4AF8-9B54-59637A519AA5}" type="pres">
      <dgm:prSet presAssocID="{41402070-E15F-47BE-A7A2-678262D86E48}" presName="Name0" presStyleCnt="0">
        <dgm:presLayoutVars>
          <dgm:dir/>
          <dgm:resizeHandles val="exact"/>
        </dgm:presLayoutVars>
      </dgm:prSet>
      <dgm:spPr/>
    </dgm:pt>
    <dgm:pt modelId="{D2DC1168-F63D-4F5F-ACF8-D2984A83CC43}" type="pres">
      <dgm:prSet presAssocID="{2C9EC73A-19D3-452D-9064-79F933EFEB91}" presName="node" presStyleLbl="node1" presStyleIdx="0" presStyleCnt="3" custLinFactNeighborX="1690" custLinFactNeighborY="-1690">
        <dgm:presLayoutVars>
          <dgm:bulletEnabled val="1"/>
        </dgm:presLayoutVars>
      </dgm:prSet>
      <dgm:spPr/>
      <dgm:t>
        <a:bodyPr/>
        <a:lstStyle/>
        <a:p>
          <a:endParaRPr lang="en-US"/>
        </a:p>
      </dgm:t>
    </dgm:pt>
    <dgm:pt modelId="{2307BE7F-FCA7-4A78-A9F7-F21AA53FB380}" type="pres">
      <dgm:prSet presAssocID="{1F7BB766-7803-46F2-A699-76E743F982CE}" presName="sibTrans" presStyleLbl="sibTrans2D1" presStyleIdx="0" presStyleCnt="2"/>
      <dgm:spPr/>
      <dgm:t>
        <a:bodyPr/>
        <a:lstStyle/>
        <a:p>
          <a:endParaRPr lang="en-US"/>
        </a:p>
      </dgm:t>
    </dgm:pt>
    <dgm:pt modelId="{813E7955-B00D-45C1-BA3B-7A9479E86D70}" type="pres">
      <dgm:prSet presAssocID="{1F7BB766-7803-46F2-A699-76E743F982CE}" presName="connectorText" presStyleLbl="sibTrans2D1" presStyleIdx="0" presStyleCnt="2"/>
      <dgm:spPr/>
      <dgm:t>
        <a:bodyPr/>
        <a:lstStyle/>
        <a:p>
          <a:endParaRPr lang="en-US"/>
        </a:p>
      </dgm:t>
    </dgm:pt>
    <dgm:pt modelId="{4967B1AE-B5B3-440D-AD12-D08994A0AEA9}" type="pres">
      <dgm:prSet presAssocID="{74B6681A-05EF-465F-9F96-79C3983F052A}" presName="node" presStyleLbl="node1" presStyleIdx="1" presStyleCnt="3">
        <dgm:presLayoutVars>
          <dgm:bulletEnabled val="1"/>
        </dgm:presLayoutVars>
      </dgm:prSet>
      <dgm:spPr/>
      <dgm:t>
        <a:bodyPr/>
        <a:lstStyle/>
        <a:p>
          <a:endParaRPr lang="en-US"/>
        </a:p>
      </dgm:t>
    </dgm:pt>
    <dgm:pt modelId="{49CE995E-2DCA-4D83-8FDB-79C7E9ACBAB7}" type="pres">
      <dgm:prSet presAssocID="{30288B7F-F422-45D7-8C82-9A179E2AEC03}" presName="sibTrans" presStyleLbl="sibTrans2D1" presStyleIdx="1" presStyleCnt="2"/>
      <dgm:spPr/>
      <dgm:t>
        <a:bodyPr/>
        <a:lstStyle/>
        <a:p>
          <a:endParaRPr lang="en-US"/>
        </a:p>
      </dgm:t>
    </dgm:pt>
    <dgm:pt modelId="{14978A2A-B819-49B2-AD02-200BF78C39ED}" type="pres">
      <dgm:prSet presAssocID="{30288B7F-F422-45D7-8C82-9A179E2AEC03}" presName="connectorText" presStyleLbl="sibTrans2D1" presStyleIdx="1" presStyleCnt="2"/>
      <dgm:spPr/>
      <dgm:t>
        <a:bodyPr/>
        <a:lstStyle/>
        <a:p>
          <a:endParaRPr lang="en-US"/>
        </a:p>
      </dgm:t>
    </dgm:pt>
    <dgm:pt modelId="{013B4E1A-1CB9-48B4-9600-BF60D621527A}" type="pres">
      <dgm:prSet presAssocID="{F924384B-28E0-4BA6-9C6F-36E0380818CF}" presName="node" presStyleLbl="node1" presStyleIdx="2" presStyleCnt="3" custLinFactNeighborX="-1850" custLinFactNeighborY="-1850">
        <dgm:presLayoutVars>
          <dgm:bulletEnabled val="1"/>
        </dgm:presLayoutVars>
      </dgm:prSet>
      <dgm:spPr/>
      <dgm:t>
        <a:bodyPr/>
        <a:lstStyle/>
        <a:p>
          <a:endParaRPr lang="en-US"/>
        </a:p>
      </dgm:t>
    </dgm:pt>
  </dgm:ptLst>
  <dgm:cxnLst>
    <dgm:cxn modelId="{615B5C52-4FF8-45CC-B18B-1B4333B79CF6}" type="presOf" srcId="{30288B7F-F422-45D7-8C82-9A179E2AEC03}" destId="{14978A2A-B819-49B2-AD02-200BF78C39ED}" srcOrd="1" destOrd="0" presId="urn:microsoft.com/office/officeart/2005/8/layout/process1"/>
    <dgm:cxn modelId="{B3D8A1CE-822E-4248-88EF-1C77C26D3EB7}" type="presOf" srcId="{30288B7F-F422-45D7-8C82-9A179E2AEC03}" destId="{49CE995E-2DCA-4D83-8FDB-79C7E9ACBAB7}" srcOrd="0" destOrd="0" presId="urn:microsoft.com/office/officeart/2005/8/layout/process1"/>
    <dgm:cxn modelId="{7EE7D7E9-8A05-483B-9BAE-197F8BCE6EFA}" type="presOf" srcId="{1F7BB766-7803-46F2-A699-76E743F982CE}" destId="{2307BE7F-FCA7-4A78-A9F7-F21AA53FB380}" srcOrd="0" destOrd="0" presId="urn:microsoft.com/office/officeart/2005/8/layout/process1"/>
    <dgm:cxn modelId="{E55119CD-D14C-4B91-87EC-B0DC44A189AA}" srcId="{41402070-E15F-47BE-A7A2-678262D86E48}" destId="{74B6681A-05EF-465F-9F96-79C3983F052A}" srcOrd="1" destOrd="0" parTransId="{7FB415EE-519A-438C-A76C-E4E456B51D9C}" sibTransId="{30288B7F-F422-45D7-8C82-9A179E2AEC03}"/>
    <dgm:cxn modelId="{D75C27D0-ED6C-40B9-BB12-08F9F866409B}" srcId="{41402070-E15F-47BE-A7A2-678262D86E48}" destId="{F924384B-28E0-4BA6-9C6F-36E0380818CF}" srcOrd="2" destOrd="0" parTransId="{6195C40D-6485-4CB0-B336-27BD6044944E}" sibTransId="{FFFFC80C-D7CA-49DC-87F3-EC93CB279CCA}"/>
    <dgm:cxn modelId="{D42708A6-4A6E-4D19-BD53-C229C9887AB6}" type="presOf" srcId="{1F7BB766-7803-46F2-A699-76E743F982CE}" destId="{813E7955-B00D-45C1-BA3B-7A9479E86D70}" srcOrd="1" destOrd="0" presId="urn:microsoft.com/office/officeart/2005/8/layout/process1"/>
    <dgm:cxn modelId="{30344B3A-4355-44B1-8ECF-66960A606EBB}" type="presOf" srcId="{F924384B-28E0-4BA6-9C6F-36E0380818CF}" destId="{013B4E1A-1CB9-48B4-9600-BF60D621527A}" srcOrd="0" destOrd="0" presId="urn:microsoft.com/office/officeart/2005/8/layout/process1"/>
    <dgm:cxn modelId="{CA2C54B4-4886-46A7-8D6F-90E25662DC22}" type="presOf" srcId="{74B6681A-05EF-465F-9F96-79C3983F052A}" destId="{4967B1AE-B5B3-440D-AD12-D08994A0AEA9}" srcOrd="0" destOrd="0" presId="urn:microsoft.com/office/officeart/2005/8/layout/process1"/>
    <dgm:cxn modelId="{870474AB-9D8A-4C36-BBDF-909FF85761B6}" srcId="{41402070-E15F-47BE-A7A2-678262D86E48}" destId="{2C9EC73A-19D3-452D-9064-79F933EFEB91}" srcOrd="0" destOrd="0" parTransId="{38B56CC8-C074-4C7D-BCD0-A41F26285F0B}" sibTransId="{1F7BB766-7803-46F2-A699-76E743F982CE}"/>
    <dgm:cxn modelId="{112D07E2-D969-4D0C-85A7-893B89EDF834}" type="presOf" srcId="{2C9EC73A-19D3-452D-9064-79F933EFEB91}" destId="{D2DC1168-F63D-4F5F-ACF8-D2984A83CC43}" srcOrd="0" destOrd="0" presId="urn:microsoft.com/office/officeart/2005/8/layout/process1"/>
    <dgm:cxn modelId="{46789953-A105-4547-A6AA-48BA749651EC}" type="presOf" srcId="{41402070-E15F-47BE-A7A2-678262D86E48}" destId="{5F2B0935-956E-4AF8-9B54-59637A519AA5}" srcOrd="0" destOrd="0" presId="urn:microsoft.com/office/officeart/2005/8/layout/process1"/>
    <dgm:cxn modelId="{7ACA23CE-17FB-4470-BD09-3D8868B1F6C6}" type="presParOf" srcId="{5F2B0935-956E-4AF8-9B54-59637A519AA5}" destId="{D2DC1168-F63D-4F5F-ACF8-D2984A83CC43}" srcOrd="0" destOrd="0" presId="urn:microsoft.com/office/officeart/2005/8/layout/process1"/>
    <dgm:cxn modelId="{DBEDCDF7-29BE-4A0A-A925-B7148BC54758}" type="presParOf" srcId="{5F2B0935-956E-4AF8-9B54-59637A519AA5}" destId="{2307BE7F-FCA7-4A78-A9F7-F21AA53FB380}" srcOrd="1" destOrd="0" presId="urn:microsoft.com/office/officeart/2005/8/layout/process1"/>
    <dgm:cxn modelId="{BC071B94-138D-4B95-B346-ADBC33C9D946}" type="presParOf" srcId="{2307BE7F-FCA7-4A78-A9F7-F21AA53FB380}" destId="{813E7955-B00D-45C1-BA3B-7A9479E86D70}" srcOrd="0" destOrd="0" presId="urn:microsoft.com/office/officeart/2005/8/layout/process1"/>
    <dgm:cxn modelId="{7CB3C559-F6BB-42CC-BCEB-B650EC6CD3B6}" type="presParOf" srcId="{5F2B0935-956E-4AF8-9B54-59637A519AA5}" destId="{4967B1AE-B5B3-440D-AD12-D08994A0AEA9}" srcOrd="2" destOrd="0" presId="urn:microsoft.com/office/officeart/2005/8/layout/process1"/>
    <dgm:cxn modelId="{70918158-BB16-4E72-9CD3-4EEFC25F6230}" type="presParOf" srcId="{5F2B0935-956E-4AF8-9B54-59637A519AA5}" destId="{49CE995E-2DCA-4D83-8FDB-79C7E9ACBAB7}" srcOrd="3" destOrd="0" presId="urn:microsoft.com/office/officeart/2005/8/layout/process1"/>
    <dgm:cxn modelId="{916C67F7-FCB3-4061-A5C7-C4A5A9B38386}" type="presParOf" srcId="{49CE995E-2DCA-4D83-8FDB-79C7E9ACBAB7}" destId="{14978A2A-B819-49B2-AD02-200BF78C39ED}" srcOrd="0" destOrd="0" presId="urn:microsoft.com/office/officeart/2005/8/layout/process1"/>
    <dgm:cxn modelId="{73AED0FC-CE4B-446D-A716-44CF06052BC8}" type="presParOf" srcId="{5F2B0935-956E-4AF8-9B54-59637A519AA5}" destId="{013B4E1A-1CB9-48B4-9600-BF60D621527A}" srcOrd="4"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0A2AA6D-EA98-4CD4-9E11-EA70787C5484}" type="doc">
      <dgm:prSet loTypeId="urn:microsoft.com/office/officeart/2005/8/layout/process1" loCatId="process" qsTypeId="urn:microsoft.com/office/officeart/2005/8/quickstyle/simple1" qsCatId="simple" csTypeId="urn:microsoft.com/office/officeart/2005/8/colors/accent1_2" csCatId="accent1" phldr="1"/>
      <dgm:spPr/>
    </dgm:pt>
    <dgm:pt modelId="{1A6EE14F-F9D6-4B7E-B74F-6751158AA6A8}">
      <dgm:prSet phldrT="[Text]"/>
      <dgm:spPr/>
      <dgm:t>
        <a:bodyPr/>
        <a:lstStyle/>
        <a:p>
          <a:r>
            <a:rPr lang="en-US" dirty="0" smtClean="0"/>
            <a:t>Apply </a:t>
          </a:r>
          <a:r>
            <a:rPr lang="en-US" dirty="0" err="1" smtClean="0"/>
            <a:t>k_means</a:t>
          </a:r>
          <a:r>
            <a:rPr lang="en-US" dirty="0" smtClean="0"/>
            <a:t> Clustering algorithm</a:t>
          </a:r>
          <a:endParaRPr lang="en-US" dirty="0"/>
        </a:p>
      </dgm:t>
    </dgm:pt>
    <dgm:pt modelId="{1F68DC15-CF9B-476B-9CD9-E474567AE514}" type="parTrans" cxnId="{87E1403E-0B0D-4528-A304-21A47A84B0A4}">
      <dgm:prSet/>
      <dgm:spPr/>
      <dgm:t>
        <a:bodyPr/>
        <a:lstStyle/>
        <a:p>
          <a:endParaRPr lang="en-US"/>
        </a:p>
      </dgm:t>
    </dgm:pt>
    <dgm:pt modelId="{E9188FD9-F9B7-4FD9-B2EB-BCBFB705F8C5}" type="sibTrans" cxnId="{87E1403E-0B0D-4528-A304-21A47A84B0A4}">
      <dgm:prSet/>
      <dgm:spPr/>
      <dgm:t>
        <a:bodyPr/>
        <a:lstStyle/>
        <a:p>
          <a:endParaRPr lang="en-US"/>
        </a:p>
      </dgm:t>
    </dgm:pt>
    <dgm:pt modelId="{1083CC9A-0056-4827-90C0-2911CC66DA44}">
      <dgm:prSet phldrT="[Text]"/>
      <dgm:spPr/>
      <dgm:t>
        <a:bodyPr/>
        <a:lstStyle/>
        <a:p>
          <a:r>
            <a:rPr lang="en-US" dirty="0" smtClean="0"/>
            <a:t>Select top 10</a:t>
          </a:r>
        </a:p>
        <a:p>
          <a:r>
            <a:rPr lang="en-US" dirty="0" smtClean="0"/>
            <a:t>Venues from each Neighborhood</a:t>
          </a:r>
          <a:endParaRPr lang="en-US" dirty="0"/>
        </a:p>
      </dgm:t>
    </dgm:pt>
    <dgm:pt modelId="{11C3F952-C8E0-4555-9359-3A180BCF3402}" type="parTrans" cxnId="{699AB771-31AC-4E6B-B042-4EB444CD8FF1}">
      <dgm:prSet/>
      <dgm:spPr/>
      <dgm:t>
        <a:bodyPr/>
        <a:lstStyle/>
        <a:p>
          <a:endParaRPr lang="en-US"/>
        </a:p>
      </dgm:t>
    </dgm:pt>
    <dgm:pt modelId="{A4D4F0AE-163D-4B41-8C53-4435B675673D}" type="sibTrans" cxnId="{699AB771-31AC-4E6B-B042-4EB444CD8FF1}">
      <dgm:prSet/>
      <dgm:spPr/>
      <dgm:t>
        <a:bodyPr/>
        <a:lstStyle/>
        <a:p>
          <a:endParaRPr lang="en-US"/>
        </a:p>
      </dgm:t>
    </dgm:pt>
    <dgm:pt modelId="{B4248A5B-D18E-4B62-A7F6-EDB421A77405}">
      <dgm:prSet phldrT="[Text]"/>
      <dgm:spPr/>
      <dgm:t>
        <a:bodyPr/>
        <a:lstStyle/>
        <a:p>
          <a:r>
            <a:rPr lang="en-US" dirty="0" smtClean="0"/>
            <a:t>Get venues using Four Square</a:t>
          </a:r>
          <a:endParaRPr lang="en-US" dirty="0"/>
        </a:p>
      </dgm:t>
    </dgm:pt>
    <dgm:pt modelId="{CC78BB04-C266-4E08-80A2-170CDB612919}" type="parTrans" cxnId="{5ED8A1D8-2C6A-4D5C-AEC8-0471D60210BC}">
      <dgm:prSet/>
      <dgm:spPr/>
      <dgm:t>
        <a:bodyPr/>
        <a:lstStyle/>
        <a:p>
          <a:endParaRPr lang="en-US"/>
        </a:p>
      </dgm:t>
    </dgm:pt>
    <dgm:pt modelId="{34ACCAE1-C26E-4F22-AD3C-7764253E60D9}" type="sibTrans" cxnId="{5ED8A1D8-2C6A-4D5C-AEC8-0471D60210BC}">
      <dgm:prSet/>
      <dgm:spPr/>
      <dgm:t>
        <a:bodyPr/>
        <a:lstStyle/>
        <a:p>
          <a:endParaRPr lang="en-US"/>
        </a:p>
      </dgm:t>
    </dgm:pt>
    <dgm:pt modelId="{566BF704-ABEE-4954-818C-CA01D2A8B6E1}" type="pres">
      <dgm:prSet presAssocID="{50A2AA6D-EA98-4CD4-9E11-EA70787C5484}" presName="Name0" presStyleCnt="0">
        <dgm:presLayoutVars>
          <dgm:dir/>
          <dgm:resizeHandles val="exact"/>
        </dgm:presLayoutVars>
      </dgm:prSet>
      <dgm:spPr/>
    </dgm:pt>
    <dgm:pt modelId="{9154B5E3-C3BD-46F4-8CAE-50642D00D759}" type="pres">
      <dgm:prSet presAssocID="{1A6EE14F-F9D6-4B7E-B74F-6751158AA6A8}" presName="node" presStyleLbl="node1" presStyleIdx="0" presStyleCnt="3">
        <dgm:presLayoutVars>
          <dgm:bulletEnabled val="1"/>
        </dgm:presLayoutVars>
      </dgm:prSet>
      <dgm:spPr/>
      <dgm:t>
        <a:bodyPr/>
        <a:lstStyle/>
        <a:p>
          <a:endParaRPr lang="en-US"/>
        </a:p>
      </dgm:t>
    </dgm:pt>
    <dgm:pt modelId="{F580E6DE-DA8D-4AF8-A485-64C0D6DAF581}" type="pres">
      <dgm:prSet presAssocID="{E9188FD9-F9B7-4FD9-B2EB-BCBFB705F8C5}" presName="sibTrans" presStyleLbl="sibTrans2D1" presStyleIdx="0" presStyleCnt="2" custAng="0"/>
      <dgm:spPr>
        <a:prstGeom prst="leftArrow">
          <a:avLst/>
        </a:prstGeom>
      </dgm:spPr>
      <dgm:t>
        <a:bodyPr/>
        <a:lstStyle/>
        <a:p>
          <a:endParaRPr lang="en-US"/>
        </a:p>
      </dgm:t>
    </dgm:pt>
    <dgm:pt modelId="{6724006A-D3A1-4096-8281-3CF1F3001F38}" type="pres">
      <dgm:prSet presAssocID="{E9188FD9-F9B7-4FD9-B2EB-BCBFB705F8C5}" presName="connectorText" presStyleLbl="sibTrans2D1" presStyleIdx="0" presStyleCnt="2"/>
      <dgm:spPr/>
      <dgm:t>
        <a:bodyPr/>
        <a:lstStyle/>
        <a:p>
          <a:endParaRPr lang="en-US"/>
        </a:p>
      </dgm:t>
    </dgm:pt>
    <dgm:pt modelId="{EAC0CB49-C247-481F-9574-78569FAAD710}" type="pres">
      <dgm:prSet presAssocID="{1083CC9A-0056-4827-90C0-2911CC66DA44}" presName="node" presStyleLbl="node1" presStyleIdx="1" presStyleCnt="3">
        <dgm:presLayoutVars>
          <dgm:bulletEnabled val="1"/>
        </dgm:presLayoutVars>
      </dgm:prSet>
      <dgm:spPr/>
      <dgm:t>
        <a:bodyPr/>
        <a:lstStyle/>
        <a:p>
          <a:endParaRPr lang="en-US"/>
        </a:p>
      </dgm:t>
    </dgm:pt>
    <dgm:pt modelId="{5B6DB098-45C7-4129-AD8F-3589A312A900}" type="pres">
      <dgm:prSet presAssocID="{A4D4F0AE-163D-4B41-8C53-4435B675673D}" presName="sibTrans" presStyleLbl="sibTrans2D1" presStyleIdx="1" presStyleCnt="2"/>
      <dgm:spPr>
        <a:prstGeom prst="leftArrow">
          <a:avLst/>
        </a:prstGeom>
      </dgm:spPr>
      <dgm:t>
        <a:bodyPr/>
        <a:lstStyle/>
        <a:p>
          <a:endParaRPr lang="en-US"/>
        </a:p>
      </dgm:t>
    </dgm:pt>
    <dgm:pt modelId="{5A36B84C-2BD3-44A6-A467-B0F35DBE6175}" type="pres">
      <dgm:prSet presAssocID="{A4D4F0AE-163D-4B41-8C53-4435B675673D}" presName="connectorText" presStyleLbl="sibTrans2D1" presStyleIdx="1" presStyleCnt="2"/>
      <dgm:spPr/>
      <dgm:t>
        <a:bodyPr/>
        <a:lstStyle/>
        <a:p>
          <a:endParaRPr lang="en-US"/>
        </a:p>
      </dgm:t>
    </dgm:pt>
    <dgm:pt modelId="{087827E1-6BE4-4091-8D13-48D69B7E60AA}" type="pres">
      <dgm:prSet presAssocID="{B4248A5B-D18E-4B62-A7F6-EDB421A77405}" presName="node" presStyleLbl="node1" presStyleIdx="2" presStyleCnt="3">
        <dgm:presLayoutVars>
          <dgm:bulletEnabled val="1"/>
        </dgm:presLayoutVars>
      </dgm:prSet>
      <dgm:spPr/>
      <dgm:t>
        <a:bodyPr/>
        <a:lstStyle/>
        <a:p>
          <a:endParaRPr lang="en-US"/>
        </a:p>
      </dgm:t>
    </dgm:pt>
  </dgm:ptLst>
  <dgm:cxnLst>
    <dgm:cxn modelId="{C27B01F5-873B-4375-8EAF-CFA9352F87FA}" type="presOf" srcId="{50A2AA6D-EA98-4CD4-9E11-EA70787C5484}" destId="{566BF704-ABEE-4954-818C-CA01D2A8B6E1}" srcOrd="0" destOrd="0" presId="urn:microsoft.com/office/officeart/2005/8/layout/process1"/>
    <dgm:cxn modelId="{D2C8EEC7-9C21-4C45-B99E-557683AC37DF}" type="presOf" srcId="{A4D4F0AE-163D-4B41-8C53-4435B675673D}" destId="{5A36B84C-2BD3-44A6-A467-B0F35DBE6175}" srcOrd="1" destOrd="0" presId="urn:microsoft.com/office/officeart/2005/8/layout/process1"/>
    <dgm:cxn modelId="{5ED8A1D8-2C6A-4D5C-AEC8-0471D60210BC}" srcId="{50A2AA6D-EA98-4CD4-9E11-EA70787C5484}" destId="{B4248A5B-D18E-4B62-A7F6-EDB421A77405}" srcOrd="2" destOrd="0" parTransId="{CC78BB04-C266-4E08-80A2-170CDB612919}" sibTransId="{34ACCAE1-C26E-4F22-AD3C-7764253E60D9}"/>
    <dgm:cxn modelId="{87E1403E-0B0D-4528-A304-21A47A84B0A4}" srcId="{50A2AA6D-EA98-4CD4-9E11-EA70787C5484}" destId="{1A6EE14F-F9D6-4B7E-B74F-6751158AA6A8}" srcOrd="0" destOrd="0" parTransId="{1F68DC15-CF9B-476B-9CD9-E474567AE514}" sibTransId="{E9188FD9-F9B7-4FD9-B2EB-BCBFB705F8C5}"/>
    <dgm:cxn modelId="{B805BD4F-00F1-4871-874F-947005F69BAE}" type="presOf" srcId="{1083CC9A-0056-4827-90C0-2911CC66DA44}" destId="{EAC0CB49-C247-481F-9574-78569FAAD710}" srcOrd="0" destOrd="0" presId="urn:microsoft.com/office/officeart/2005/8/layout/process1"/>
    <dgm:cxn modelId="{9FC22F82-9D21-4CBD-B8CE-03A2F1B936DF}" type="presOf" srcId="{E9188FD9-F9B7-4FD9-B2EB-BCBFB705F8C5}" destId="{F580E6DE-DA8D-4AF8-A485-64C0D6DAF581}" srcOrd="0" destOrd="0" presId="urn:microsoft.com/office/officeart/2005/8/layout/process1"/>
    <dgm:cxn modelId="{546164C6-C8FB-45CF-AED7-AB3581A39CEA}" type="presOf" srcId="{B4248A5B-D18E-4B62-A7F6-EDB421A77405}" destId="{087827E1-6BE4-4091-8D13-48D69B7E60AA}" srcOrd="0" destOrd="0" presId="urn:microsoft.com/office/officeart/2005/8/layout/process1"/>
    <dgm:cxn modelId="{94D7A244-A33A-4404-858C-4CC80FD7B14D}" type="presOf" srcId="{A4D4F0AE-163D-4B41-8C53-4435B675673D}" destId="{5B6DB098-45C7-4129-AD8F-3589A312A900}" srcOrd="0" destOrd="0" presId="urn:microsoft.com/office/officeart/2005/8/layout/process1"/>
    <dgm:cxn modelId="{216B5CAD-B046-4F4E-B20D-602296E2AEB5}" type="presOf" srcId="{1A6EE14F-F9D6-4B7E-B74F-6751158AA6A8}" destId="{9154B5E3-C3BD-46F4-8CAE-50642D00D759}" srcOrd="0" destOrd="0" presId="urn:microsoft.com/office/officeart/2005/8/layout/process1"/>
    <dgm:cxn modelId="{1856D965-CF54-44AB-81A1-2FABC37319D2}" type="presOf" srcId="{E9188FD9-F9B7-4FD9-B2EB-BCBFB705F8C5}" destId="{6724006A-D3A1-4096-8281-3CF1F3001F38}" srcOrd="1" destOrd="0" presId="urn:microsoft.com/office/officeart/2005/8/layout/process1"/>
    <dgm:cxn modelId="{699AB771-31AC-4E6B-B042-4EB444CD8FF1}" srcId="{50A2AA6D-EA98-4CD4-9E11-EA70787C5484}" destId="{1083CC9A-0056-4827-90C0-2911CC66DA44}" srcOrd="1" destOrd="0" parTransId="{11C3F952-C8E0-4555-9359-3A180BCF3402}" sibTransId="{A4D4F0AE-163D-4B41-8C53-4435B675673D}"/>
    <dgm:cxn modelId="{EEB02344-8879-49EE-AABE-1209431AAC2D}" type="presParOf" srcId="{566BF704-ABEE-4954-818C-CA01D2A8B6E1}" destId="{9154B5E3-C3BD-46F4-8CAE-50642D00D759}" srcOrd="0" destOrd="0" presId="urn:microsoft.com/office/officeart/2005/8/layout/process1"/>
    <dgm:cxn modelId="{B28338EB-2E12-47C4-89B3-60BE339627F7}" type="presParOf" srcId="{566BF704-ABEE-4954-818C-CA01D2A8B6E1}" destId="{F580E6DE-DA8D-4AF8-A485-64C0D6DAF581}" srcOrd="1" destOrd="0" presId="urn:microsoft.com/office/officeart/2005/8/layout/process1"/>
    <dgm:cxn modelId="{9CA72670-2A4F-41F1-A99E-0D70A20E0886}" type="presParOf" srcId="{F580E6DE-DA8D-4AF8-A485-64C0D6DAF581}" destId="{6724006A-D3A1-4096-8281-3CF1F3001F38}" srcOrd="0" destOrd="0" presId="urn:microsoft.com/office/officeart/2005/8/layout/process1"/>
    <dgm:cxn modelId="{67FE38F8-8A88-4810-ADD8-75B4D81FC6D4}" type="presParOf" srcId="{566BF704-ABEE-4954-818C-CA01D2A8B6E1}" destId="{EAC0CB49-C247-481F-9574-78569FAAD710}" srcOrd="2" destOrd="0" presId="urn:microsoft.com/office/officeart/2005/8/layout/process1"/>
    <dgm:cxn modelId="{3CBAF931-873F-4C18-93FB-2EF09B89D3D2}" type="presParOf" srcId="{566BF704-ABEE-4954-818C-CA01D2A8B6E1}" destId="{5B6DB098-45C7-4129-AD8F-3589A312A900}" srcOrd="3" destOrd="0" presId="urn:microsoft.com/office/officeart/2005/8/layout/process1"/>
    <dgm:cxn modelId="{514D64B0-E555-447A-83B7-A25E1E84DCD6}" type="presParOf" srcId="{5B6DB098-45C7-4129-AD8F-3589A312A900}" destId="{5A36B84C-2BD3-44A6-A467-B0F35DBE6175}" srcOrd="0" destOrd="0" presId="urn:microsoft.com/office/officeart/2005/8/layout/process1"/>
    <dgm:cxn modelId="{2566ABE8-A4BC-4B6C-99E2-DC6FDBF6FF84}" type="presParOf" srcId="{566BF704-ABEE-4954-818C-CA01D2A8B6E1}" destId="{087827E1-6BE4-4091-8D13-48D69B7E60AA}" srcOrd="4" destOrd="0" presId="urn:microsoft.com/office/officeart/2005/8/layout/process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2DC1168-F63D-4F5F-ACF8-D2984A83CC43}">
      <dsp:nvSpPr>
        <dsp:cNvPr id="0" name=""/>
        <dsp:cNvSpPr/>
      </dsp:nvSpPr>
      <dsp:spPr>
        <a:xfrm>
          <a:off x="20083" y="0"/>
          <a:ext cx="1987366" cy="11176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n-US" sz="1700" kern="1200" dirty="0" smtClean="0"/>
            <a:t>Scrap Data from Wikipedia.</a:t>
          </a:r>
          <a:endParaRPr lang="en-US" sz="1700" kern="1200" dirty="0"/>
        </a:p>
      </dsp:txBody>
      <dsp:txXfrm>
        <a:off x="52816" y="32733"/>
        <a:ext cx="1921900" cy="1052134"/>
      </dsp:txXfrm>
    </dsp:sp>
    <dsp:sp modelId="{2307BE7F-FCA7-4A78-A9F7-F21AA53FB380}">
      <dsp:nvSpPr>
        <dsp:cNvPr id="0" name=""/>
        <dsp:cNvSpPr/>
      </dsp:nvSpPr>
      <dsp:spPr>
        <a:xfrm>
          <a:off x="2202828" y="312366"/>
          <a:ext cx="414201" cy="49286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en-US" sz="1400" kern="1200"/>
        </a:p>
      </dsp:txBody>
      <dsp:txXfrm>
        <a:off x="2202828" y="410939"/>
        <a:ext cx="289941" cy="295720"/>
      </dsp:txXfrm>
    </dsp:sp>
    <dsp:sp modelId="{4967B1AE-B5B3-440D-AD12-D08994A0AEA9}">
      <dsp:nvSpPr>
        <dsp:cNvPr id="0" name=""/>
        <dsp:cNvSpPr/>
      </dsp:nvSpPr>
      <dsp:spPr>
        <a:xfrm>
          <a:off x="2788962" y="0"/>
          <a:ext cx="1987366" cy="11176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n-US" sz="1700" kern="1200" dirty="0" smtClean="0"/>
            <a:t>Store the Data into a data frame</a:t>
          </a:r>
          <a:endParaRPr lang="en-US" sz="1700" kern="1200" dirty="0"/>
        </a:p>
      </dsp:txBody>
      <dsp:txXfrm>
        <a:off x="2821695" y="32733"/>
        <a:ext cx="1921900" cy="1052134"/>
      </dsp:txXfrm>
    </dsp:sp>
    <dsp:sp modelId="{49CE995E-2DCA-4D83-8FDB-79C7E9ACBAB7}">
      <dsp:nvSpPr>
        <dsp:cNvPr id="0" name=""/>
        <dsp:cNvSpPr/>
      </dsp:nvSpPr>
      <dsp:spPr>
        <a:xfrm>
          <a:off x="4971389" y="312366"/>
          <a:ext cx="413527" cy="49286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en-US" sz="1400" kern="1200"/>
        </a:p>
      </dsp:txBody>
      <dsp:txXfrm>
        <a:off x="4971389" y="410939"/>
        <a:ext cx="289469" cy="295720"/>
      </dsp:txXfrm>
    </dsp:sp>
    <dsp:sp modelId="{013B4E1A-1CB9-48B4-9600-BF60D621527A}">
      <dsp:nvSpPr>
        <dsp:cNvPr id="0" name=""/>
        <dsp:cNvSpPr/>
      </dsp:nvSpPr>
      <dsp:spPr>
        <a:xfrm>
          <a:off x="5556569" y="0"/>
          <a:ext cx="1987366" cy="11176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n-US" sz="1700" kern="1200" dirty="0" smtClean="0"/>
            <a:t>Assign coordinates to each neighborhood</a:t>
          </a:r>
          <a:endParaRPr lang="en-US" sz="1700" kern="1200" dirty="0"/>
        </a:p>
      </dsp:txBody>
      <dsp:txXfrm>
        <a:off x="5589302" y="32733"/>
        <a:ext cx="1921900" cy="105213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54B5E3-C3BD-46F4-8CAE-50642D00D759}">
      <dsp:nvSpPr>
        <dsp:cNvPr id="0" name=""/>
        <dsp:cNvSpPr/>
      </dsp:nvSpPr>
      <dsp:spPr>
        <a:xfrm>
          <a:off x="6595" y="1266591"/>
          <a:ext cx="1971238" cy="118274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t>Apply </a:t>
          </a:r>
          <a:r>
            <a:rPr lang="en-US" sz="1800" kern="1200" dirty="0" err="1" smtClean="0"/>
            <a:t>k_means</a:t>
          </a:r>
          <a:r>
            <a:rPr lang="en-US" sz="1800" kern="1200" dirty="0" smtClean="0"/>
            <a:t> Clustering algorithm</a:t>
          </a:r>
          <a:endParaRPr lang="en-US" sz="1800" kern="1200" dirty="0"/>
        </a:p>
      </dsp:txBody>
      <dsp:txXfrm>
        <a:off x="41236" y="1301232"/>
        <a:ext cx="1901956" cy="1113461"/>
      </dsp:txXfrm>
    </dsp:sp>
    <dsp:sp modelId="{F580E6DE-DA8D-4AF8-A485-64C0D6DAF581}">
      <dsp:nvSpPr>
        <dsp:cNvPr id="0" name=""/>
        <dsp:cNvSpPr/>
      </dsp:nvSpPr>
      <dsp:spPr>
        <a:xfrm>
          <a:off x="2174957" y="1613529"/>
          <a:ext cx="417902" cy="488867"/>
        </a:xfrm>
        <a:prstGeom prst="leftArrow">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en-US" sz="1400" kern="1200"/>
        </a:p>
      </dsp:txBody>
      <dsp:txXfrm>
        <a:off x="2174957" y="1711302"/>
        <a:ext cx="292531" cy="293321"/>
      </dsp:txXfrm>
    </dsp:sp>
    <dsp:sp modelId="{EAC0CB49-C247-481F-9574-78569FAAD710}">
      <dsp:nvSpPr>
        <dsp:cNvPr id="0" name=""/>
        <dsp:cNvSpPr/>
      </dsp:nvSpPr>
      <dsp:spPr>
        <a:xfrm>
          <a:off x="2766329" y="1266591"/>
          <a:ext cx="1971238" cy="118274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t>Select top 10</a:t>
          </a:r>
        </a:p>
        <a:p>
          <a:pPr lvl="0" algn="ctr" defTabSz="800100">
            <a:lnSpc>
              <a:spcPct val="90000"/>
            </a:lnSpc>
            <a:spcBef>
              <a:spcPct val="0"/>
            </a:spcBef>
            <a:spcAft>
              <a:spcPct val="35000"/>
            </a:spcAft>
          </a:pPr>
          <a:r>
            <a:rPr lang="en-US" sz="1800" kern="1200" dirty="0" smtClean="0"/>
            <a:t>Venues from each Neighborhood</a:t>
          </a:r>
          <a:endParaRPr lang="en-US" sz="1800" kern="1200" dirty="0"/>
        </a:p>
      </dsp:txBody>
      <dsp:txXfrm>
        <a:off x="2800970" y="1301232"/>
        <a:ext cx="1901956" cy="1113461"/>
      </dsp:txXfrm>
    </dsp:sp>
    <dsp:sp modelId="{5B6DB098-45C7-4129-AD8F-3589A312A900}">
      <dsp:nvSpPr>
        <dsp:cNvPr id="0" name=""/>
        <dsp:cNvSpPr/>
      </dsp:nvSpPr>
      <dsp:spPr>
        <a:xfrm>
          <a:off x="4934691" y="1613529"/>
          <a:ext cx="417902" cy="488867"/>
        </a:xfrm>
        <a:prstGeom prst="leftArrow">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en-US" sz="1400" kern="1200"/>
        </a:p>
      </dsp:txBody>
      <dsp:txXfrm>
        <a:off x="4934691" y="1711302"/>
        <a:ext cx="292531" cy="293321"/>
      </dsp:txXfrm>
    </dsp:sp>
    <dsp:sp modelId="{087827E1-6BE4-4091-8D13-48D69B7E60AA}">
      <dsp:nvSpPr>
        <dsp:cNvPr id="0" name=""/>
        <dsp:cNvSpPr/>
      </dsp:nvSpPr>
      <dsp:spPr>
        <a:xfrm>
          <a:off x="5526063" y="1266591"/>
          <a:ext cx="1971238" cy="118274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t>Get venues using Four Square</a:t>
          </a:r>
          <a:endParaRPr lang="en-US" sz="1800" kern="1200" dirty="0"/>
        </a:p>
      </dsp:txBody>
      <dsp:txXfrm>
        <a:off x="5560704" y="1301232"/>
        <a:ext cx="1901956" cy="1113461"/>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F1046D7-C104-42F2-B309-07C25449927E}" type="datetimeFigureOut">
              <a:rPr lang="en-US" smtClean="0"/>
              <a:t>9/25/2019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901B954-175F-45CD-948A-41C66EB73C9B}" type="slidenum">
              <a:rPr lang="en-US" smtClean="0"/>
              <a:t>‹#›</a:t>
            </a:fld>
            <a:endParaRPr lang="en-US"/>
          </a:p>
        </p:txBody>
      </p:sp>
    </p:spTree>
    <p:extLst>
      <p:ext uri="{BB962C8B-B14F-4D97-AF65-F5344CB8AC3E}">
        <p14:creationId xmlns:p14="http://schemas.microsoft.com/office/powerpoint/2010/main" val="40318182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901B954-175F-45CD-948A-41C66EB73C9B}" type="slidenum">
              <a:rPr lang="en-US" smtClean="0"/>
              <a:t>2</a:t>
            </a:fld>
            <a:endParaRPr lang="en-US"/>
          </a:p>
        </p:txBody>
      </p:sp>
    </p:spTree>
    <p:extLst>
      <p:ext uri="{BB962C8B-B14F-4D97-AF65-F5344CB8AC3E}">
        <p14:creationId xmlns:p14="http://schemas.microsoft.com/office/powerpoint/2010/main" val="30562448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6843" y="2059012"/>
            <a:ext cx="12195668"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365759" y="2166364"/>
            <a:ext cx="11471565" cy="1739347"/>
          </a:xfrm>
        </p:spPr>
        <p:txBody>
          <a:bodyPr tIns="45720" bIns="45720" anchor="ctr">
            <a:normAutofit/>
          </a:bodyPr>
          <a:lstStyle>
            <a:lvl1pPr algn="ctr">
              <a:lnSpc>
                <a:spcPct val="80000"/>
              </a:lnSpc>
              <a:defRPr sz="6000" spc="150" baseline="0"/>
            </a:lvl1pPr>
          </a:lstStyle>
          <a:p>
            <a:r>
              <a:rPr lang="en-US"/>
              <a:t>Click to edit Master title style</a:t>
            </a:r>
            <a:endParaRPr lang="en-US" dirty="0"/>
          </a:p>
        </p:txBody>
      </p:sp>
      <p:sp>
        <p:nvSpPr>
          <p:cNvPr id="3" name="Subtitle 2"/>
          <p:cNvSpPr>
            <a:spLocks noGrp="1"/>
          </p:cNvSpPr>
          <p:nvPr>
            <p:ph type="subTitle" idx="1"/>
          </p:nvPr>
        </p:nvSpPr>
        <p:spPr>
          <a:xfrm>
            <a:off x="1524000" y="3996250"/>
            <a:ext cx="9144000" cy="1309255"/>
          </a:xfrm>
        </p:spPr>
        <p:txBody>
          <a:bodyPr>
            <a:normAutofit/>
          </a:bodyPr>
          <a:lstStyle>
            <a:lvl1pPr marL="0" indent="0" algn="ctr">
              <a:buNone/>
              <a:defRPr sz="2000"/>
            </a:lvl1pPr>
            <a:lvl2pPr marL="457200" indent="0" algn="ctr">
              <a:buNone/>
              <a:defRPr sz="2000"/>
            </a:lvl2pPr>
            <a:lvl3pPr marL="914400" indent="0" algn="ctr">
              <a:buNone/>
              <a:defRPr sz="20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4CF68C9-9968-4BB3-AB10-8B08971B2769}" type="datetimeFigureOut">
              <a:rPr lang="en-IN" smtClean="0"/>
              <a:t>25-09-2019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CF2C64B-E503-4B12-8022-A074B04E2F36}" type="slidenum">
              <a:rPr lang="en-IN" smtClean="0"/>
              <a:t>‹#›</a:t>
            </a:fld>
            <a:endParaRPr lang="en-IN"/>
          </a:p>
        </p:txBody>
      </p:sp>
    </p:spTree>
    <p:extLst>
      <p:ext uri="{BB962C8B-B14F-4D97-AF65-F5344CB8AC3E}">
        <p14:creationId xmlns:p14="http://schemas.microsoft.com/office/powerpoint/2010/main" val="11930594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4CF68C9-9968-4BB3-AB10-8B08971B2769}" type="datetimeFigureOut">
              <a:rPr lang="en-IN" smtClean="0"/>
              <a:t>25-09-2019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CF2C64B-E503-4B12-8022-A074B04E2F36}" type="slidenum">
              <a:rPr lang="en-IN" smtClean="0"/>
              <a:t>‹#›</a:t>
            </a:fld>
            <a:endParaRPr lang="en-IN"/>
          </a:p>
        </p:txBody>
      </p:sp>
    </p:spTree>
    <p:extLst>
      <p:ext uri="{BB962C8B-B14F-4D97-AF65-F5344CB8AC3E}">
        <p14:creationId xmlns:p14="http://schemas.microsoft.com/office/powerpoint/2010/main" val="11681198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9019312" y="0"/>
            <a:ext cx="27432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9160624" y="274638"/>
            <a:ext cx="2402380" cy="58975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199" y="274638"/>
            <a:ext cx="7973291" cy="5897562"/>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38200" y="6422854"/>
            <a:ext cx="2743196" cy="365125"/>
          </a:xfrm>
        </p:spPr>
        <p:txBody>
          <a:bodyPr/>
          <a:lstStyle/>
          <a:p>
            <a:fld id="{74CF68C9-9968-4BB3-AB10-8B08971B2769}" type="datetimeFigureOut">
              <a:rPr lang="en-IN" smtClean="0"/>
              <a:t>25-09-2019</a:t>
            </a:fld>
            <a:endParaRPr lang="en-IN"/>
          </a:p>
        </p:txBody>
      </p:sp>
      <p:sp>
        <p:nvSpPr>
          <p:cNvPr id="5" name="Footer Placeholder 4"/>
          <p:cNvSpPr>
            <a:spLocks noGrp="1"/>
          </p:cNvSpPr>
          <p:nvPr>
            <p:ph type="ftr" sz="quarter" idx="11"/>
          </p:nvPr>
        </p:nvSpPr>
        <p:spPr>
          <a:xfrm>
            <a:off x="3776135" y="6422854"/>
            <a:ext cx="4279669" cy="365125"/>
          </a:xfrm>
        </p:spPr>
        <p:txBody>
          <a:bodyPr/>
          <a:lstStyle/>
          <a:p>
            <a:endParaRPr lang="en-IN"/>
          </a:p>
        </p:txBody>
      </p:sp>
      <p:sp>
        <p:nvSpPr>
          <p:cNvPr id="6" name="Slide Number Placeholder 5"/>
          <p:cNvSpPr>
            <a:spLocks noGrp="1"/>
          </p:cNvSpPr>
          <p:nvPr>
            <p:ph type="sldNum" sz="quarter" idx="12"/>
          </p:nvPr>
        </p:nvSpPr>
        <p:spPr>
          <a:xfrm>
            <a:off x="8073048" y="6422854"/>
            <a:ext cx="879759" cy="365125"/>
          </a:xfrm>
        </p:spPr>
        <p:txBody>
          <a:bodyPr/>
          <a:lstStyle/>
          <a:p>
            <a:fld id="{0CF2C64B-E503-4B12-8022-A074B04E2F36}" type="slidenum">
              <a:rPr lang="en-IN" smtClean="0"/>
              <a:t>‹#›</a:t>
            </a:fld>
            <a:endParaRPr lang="en-IN"/>
          </a:p>
        </p:txBody>
      </p:sp>
    </p:spTree>
    <p:extLst>
      <p:ext uri="{BB962C8B-B14F-4D97-AF65-F5344CB8AC3E}">
        <p14:creationId xmlns:p14="http://schemas.microsoft.com/office/powerpoint/2010/main" val="41078917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4CF68C9-9968-4BB3-AB10-8B08971B2769}" type="datetimeFigureOut">
              <a:rPr lang="en-IN" smtClean="0"/>
              <a:t>25-09-2019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CF2C64B-E503-4B12-8022-A074B04E2F36}" type="slidenum">
              <a:rPr lang="en-IN" smtClean="0"/>
              <a:t>‹#›</a:t>
            </a:fld>
            <a:endParaRPr lang="en-IN"/>
          </a:p>
        </p:txBody>
      </p:sp>
    </p:spTree>
    <p:extLst>
      <p:ext uri="{BB962C8B-B14F-4D97-AF65-F5344CB8AC3E}">
        <p14:creationId xmlns:p14="http://schemas.microsoft.com/office/powerpoint/2010/main" val="30032882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1"/>
      </p:bgRef>
    </p:bg>
    <p:spTree>
      <p:nvGrpSpPr>
        <p:cNvPr id="1" name=""/>
        <p:cNvGrpSpPr/>
        <p:nvPr/>
      </p:nvGrpSpPr>
      <p:grpSpPr>
        <a:xfrm>
          <a:off x="0" y="0"/>
          <a:ext cx="0" cy="0"/>
          <a:chOff x="0" y="0"/>
          <a:chExt cx="0" cy="0"/>
        </a:xfrm>
      </p:grpSpPr>
      <p:sp>
        <p:nvSpPr>
          <p:cNvPr id="7" name="Rectangle 6"/>
          <p:cNvSpPr/>
          <p:nvPr/>
        </p:nvSpPr>
        <p:spPr>
          <a:xfrm>
            <a:off x="-6843" y="2059012"/>
            <a:ext cx="12195668" cy="182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33191" y="2208879"/>
            <a:ext cx="10515600" cy="1676400"/>
          </a:xfrm>
        </p:spPr>
        <p:txBody>
          <a:bodyPr anchor="ctr">
            <a:noAutofit/>
          </a:bodyPr>
          <a:lstStyle>
            <a:lvl1pPr algn="ctr">
              <a:lnSpc>
                <a:spcPct val="80000"/>
              </a:lnSpc>
              <a:defRPr sz="6000" b="0" spc="150" baseline="0">
                <a:solidFill>
                  <a:schemeClr val="bg1"/>
                </a:solidFill>
              </a:defRPr>
            </a:lvl1pPr>
          </a:lstStyle>
          <a:p>
            <a:r>
              <a:rPr lang="en-US"/>
              <a:t>Click to edit Master title style</a:t>
            </a:r>
            <a:endParaRPr lang="en-US" dirty="0"/>
          </a:p>
        </p:txBody>
      </p:sp>
      <p:sp>
        <p:nvSpPr>
          <p:cNvPr id="3" name="Text Placeholder 2"/>
          <p:cNvSpPr>
            <a:spLocks noGrp="1"/>
          </p:cNvSpPr>
          <p:nvPr>
            <p:ph type="body" idx="1"/>
          </p:nvPr>
        </p:nvSpPr>
        <p:spPr>
          <a:xfrm>
            <a:off x="833191" y="4010334"/>
            <a:ext cx="10515600" cy="1174639"/>
          </a:xfrm>
        </p:spPr>
        <p:txBody>
          <a:bodyPr anchor="t">
            <a:normAutofit/>
          </a:bodyPr>
          <a:lstStyle>
            <a:lvl1pPr marL="0" indent="0" algn="ctr">
              <a:buNone/>
              <a:defRPr sz="20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solidFill>
                  <a:schemeClr val="tx2"/>
                </a:solidFill>
              </a:defRPr>
            </a:lvl1pPr>
          </a:lstStyle>
          <a:p>
            <a:fld id="{74CF68C9-9968-4BB3-AB10-8B08971B2769}" type="datetimeFigureOut">
              <a:rPr lang="en-IN" smtClean="0"/>
              <a:t>25-09-2019</a:t>
            </a:fld>
            <a:endParaRPr lang="en-IN"/>
          </a:p>
        </p:txBody>
      </p:sp>
      <p:sp>
        <p:nvSpPr>
          <p:cNvPr id="5" name="Footer Placeholder 4"/>
          <p:cNvSpPr>
            <a:spLocks noGrp="1"/>
          </p:cNvSpPr>
          <p:nvPr>
            <p:ph type="ftr" sz="quarter" idx="11"/>
          </p:nvPr>
        </p:nvSpPr>
        <p:spPr/>
        <p:txBody>
          <a:bodyPr/>
          <a:lstStyle>
            <a:lvl1pPr>
              <a:defRPr>
                <a:solidFill>
                  <a:schemeClr val="tx2"/>
                </a:solidFill>
              </a:defRPr>
            </a:lvl1pPr>
          </a:lstStyle>
          <a:p>
            <a:endParaRPr lang="en-IN"/>
          </a:p>
        </p:txBody>
      </p:sp>
      <p:sp>
        <p:nvSpPr>
          <p:cNvPr id="6" name="Slide Number Placeholder 5"/>
          <p:cNvSpPr>
            <a:spLocks noGrp="1"/>
          </p:cNvSpPr>
          <p:nvPr>
            <p:ph type="sldNum" sz="quarter" idx="12"/>
          </p:nvPr>
        </p:nvSpPr>
        <p:spPr/>
        <p:txBody>
          <a:bodyPr/>
          <a:lstStyle>
            <a:lvl1pPr>
              <a:defRPr>
                <a:solidFill>
                  <a:schemeClr val="tx2"/>
                </a:solidFill>
              </a:defRPr>
            </a:lvl1pPr>
          </a:lstStyle>
          <a:p>
            <a:fld id="{0CF2C64B-E503-4B12-8022-A074B04E2F36}" type="slidenum">
              <a:rPr lang="en-IN" smtClean="0"/>
              <a:t>‹#›</a:t>
            </a:fld>
            <a:endParaRPr lang="en-IN"/>
          </a:p>
        </p:txBody>
      </p:sp>
    </p:spTree>
    <p:extLst>
      <p:ext uri="{BB962C8B-B14F-4D97-AF65-F5344CB8AC3E}">
        <p14:creationId xmlns:p14="http://schemas.microsoft.com/office/powerpoint/2010/main" val="871489393"/>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05344" y="2011680"/>
            <a:ext cx="4754880" cy="420624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30391" y="2011680"/>
            <a:ext cx="4754880" cy="420624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4CF68C9-9968-4BB3-AB10-8B08971B2769}" type="datetimeFigureOut">
              <a:rPr lang="en-IN" smtClean="0"/>
              <a:t>25-09-2019</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CF2C64B-E503-4B12-8022-A074B04E2F36}" type="slidenum">
              <a:rPr lang="en-IN" smtClean="0"/>
              <a:t>‹#›</a:t>
            </a:fld>
            <a:endParaRPr lang="en-IN"/>
          </a:p>
        </p:txBody>
      </p:sp>
    </p:spTree>
    <p:extLst>
      <p:ext uri="{BB962C8B-B14F-4D97-AF65-F5344CB8AC3E}">
        <p14:creationId xmlns:p14="http://schemas.microsoft.com/office/powerpoint/2010/main" val="27530531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207008" y="1913470"/>
            <a:ext cx="4754880" cy="743094"/>
          </a:xfrm>
        </p:spPr>
        <p:txBody>
          <a:bodyPr anchor="ctr">
            <a:normAutofit/>
          </a:bodyPr>
          <a:lstStyle>
            <a:lvl1pPr marL="0" indent="0">
              <a:buNone/>
              <a:defRPr sz="21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207008" y="2656566"/>
            <a:ext cx="4754880" cy="35661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31230" y="1913470"/>
            <a:ext cx="4754880" cy="743094"/>
          </a:xfrm>
        </p:spPr>
        <p:txBody>
          <a:bodyPr anchor="ctr">
            <a:normAutofit/>
          </a:bodyPr>
          <a:lstStyle>
            <a:lvl1pPr marL="0" indent="0">
              <a:buNone/>
              <a:defRPr sz="21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31230" y="2656564"/>
            <a:ext cx="4754880" cy="35661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4CF68C9-9968-4BB3-AB10-8B08971B2769}" type="datetimeFigureOut">
              <a:rPr lang="en-IN" smtClean="0"/>
              <a:t>25-09-2019</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0CF2C64B-E503-4B12-8022-A074B04E2F36}" type="slidenum">
              <a:rPr lang="en-IN" smtClean="0"/>
              <a:t>‹#›</a:t>
            </a:fld>
            <a:endParaRPr lang="en-IN"/>
          </a:p>
        </p:txBody>
      </p:sp>
    </p:spTree>
    <p:extLst>
      <p:ext uri="{BB962C8B-B14F-4D97-AF65-F5344CB8AC3E}">
        <p14:creationId xmlns:p14="http://schemas.microsoft.com/office/powerpoint/2010/main" val="1989460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4CF68C9-9968-4BB3-AB10-8B08971B2769}" type="datetimeFigureOut">
              <a:rPr lang="en-IN" smtClean="0"/>
              <a:t>25-09-2019</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0CF2C64B-E503-4B12-8022-A074B04E2F36}" type="slidenum">
              <a:rPr lang="en-IN" smtClean="0"/>
              <a:t>‹#›</a:t>
            </a:fld>
            <a:endParaRPr lang="en-IN"/>
          </a:p>
        </p:txBody>
      </p:sp>
    </p:spTree>
    <p:extLst>
      <p:ext uri="{BB962C8B-B14F-4D97-AF65-F5344CB8AC3E}">
        <p14:creationId xmlns:p14="http://schemas.microsoft.com/office/powerpoint/2010/main" val="24493367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4CF68C9-9968-4BB3-AB10-8B08971B2769}" type="datetimeFigureOut">
              <a:rPr lang="en-IN" smtClean="0"/>
              <a:t>25-09-2019</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0CF2C64B-E503-4B12-8022-A074B04E2F36}" type="slidenum">
              <a:rPr lang="en-IN" smtClean="0"/>
              <a:t>‹#›</a:t>
            </a:fld>
            <a:endParaRPr lang="en-IN"/>
          </a:p>
        </p:txBody>
      </p:sp>
    </p:spTree>
    <p:extLst>
      <p:ext uri="{BB962C8B-B14F-4D97-AF65-F5344CB8AC3E}">
        <p14:creationId xmlns:p14="http://schemas.microsoft.com/office/powerpoint/2010/main" val="6037350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207008" y="2120054"/>
            <a:ext cx="6126480" cy="41148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789023" y="2147486"/>
            <a:ext cx="3200400" cy="3432319"/>
          </a:xfrm>
        </p:spPr>
        <p:txBody>
          <a:bodyPr>
            <a:normAutofit/>
          </a:bodyPr>
          <a:lstStyle>
            <a:lvl1pPr marL="0" indent="0">
              <a:lnSpc>
                <a:spcPct val="95000"/>
              </a:lnSpc>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74CF68C9-9968-4BB3-AB10-8B08971B2769}" type="datetimeFigureOut">
              <a:rPr lang="en-IN" smtClean="0"/>
              <a:t>25-09-2019</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CF2C64B-E503-4B12-8022-A074B04E2F36}" type="slidenum">
              <a:rPr lang="en-IN" smtClean="0"/>
              <a:t>‹#›</a:t>
            </a:fld>
            <a:endParaRPr lang="en-IN"/>
          </a:p>
        </p:txBody>
      </p:sp>
    </p:spTree>
    <p:extLst>
      <p:ext uri="{BB962C8B-B14F-4D97-AF65-F5344CB8AC3E}">
        <p14:creationId xmlns:p14="http://schemas.microsoft.com/office/powerpoint/2010/main" val="1170601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Picture Placeholder 2"/>
          <p:cNvSpPr>
            <a:spLocks noGrp="1" noChangeAspect="1"/>
          </p:cNvSpPr>
          <p:nvPr>
            <p:ph type="pic" idx="1"/>
          </p:nvPr>
        </p:nvSpPr>
        <p:spPr>
          <a:xfrm>
            <a:off x="1280160" y="2211494"/>
            <a:ext cx="6126480" cy="3931920"/>
          </a:xfrm>
          <a:solidFill>
            <a:schemeClr val="tx2">
              <a:lumMod val="60000"/>
              <a:lumOff val="40000"/>
            </a:schemeClr>
          </a:solidFill>
        </p:spPr>
        <p:txBody>
          <a:bodyPr tIns="365760" anchor="t"/>
          <a:lstStyle>
            <a:lvl1pPr marL="0" indent="0" algn="ctr">
              <a:buNone/>
              <a:defRPr sz="3200">
                <a:solidFill>
                  <a:schemeClr val="tx1">
                    <a:lumMod val="50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790688" y="2150621"/>
            <a:ext cx="3200400" cy="3429000"/>
          </a:xfrm>
        </p:spPr>
        <p:txBody>
          <a:bodyPr>
            <a:normAutofit/>
          </a:bodyPr>
          <a:lstStyle>
            <a:lvl1pPr marL="0" indent="0">
              <a:lnSpc>
                <a:spcPct val="95000"/>
              </a:lnSpc>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74CF68C9-9968-4BB3-AB10-8B08971B2769}" type="datetimeFigureOut">
              <a:rPr lang="en-IN" smtClean="0"/>
              <a:t>25-09-2019</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CF2C64B-E503-4B12-8022-A074B04E2F36}" type="slidenum">
              <a:rPr lang="en-IN" smtClean="0"/>
              <a:t>‹#›</a:t>
            </a:fld>
            <a:endParaRPr lang="en-IN"/>
          </a:p>
        </p:txBody>
      </p:sp>
    </p:spTree>
    <p:extLst>
      <p:ext uri="{BB962C8B-B14F-4D97-AF65-F5344CB8AC3E}">
        <p14:creationId xmlns:p14="http://schemas.microsoft.com/office/powerpoint/2010/main" val="25341724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7" name="Rectangle 6"/>
          <p:cNvSpPr/>
          <p:nvPr/>
        </p:nvSpPr>
        <p:spPr>
          <a:xfrm>
            <a:off x="483" y="176109"/>
            <a:ext cx="12188952" cy="16459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02919" y="284176"/>
            <a:ext cx="9784080" cy="150876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02919" y="2011680"/>
            <a:ext cx="9784080" cy="420624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202266" y="6422854"/>
            <a:ext cx="3000894" cy="365125"/>
          </a:xfrm>
          <a:prstGeom prst="rect">
            <a:avLst/>
          </a:prstGeom>
        </p:spPr>
        <p:txBody>
          <a:bodyPr vert="horz" lIns="91440" tIns="45720" rIns="45720" bIns="45720" rtlCol="0" anchor="ctr"/>
          <a:lstStyle>
            <a:lvl1pPr algn="l">
              <a:defRPr sz="1050">
                <a:solidFill>
                  <a:schemeClr val="tx1"/>
                </a:solidFill>
              </a:defRPr>
            </a:lvl1pPr>
          </a:lstStyle>
          <a:p>
            <a:fld id="{74CF68C9-9968-4BB3-AB10-8B08971B2769}" type="datetimeFigureOut">
              <a:rPr lang="en-IN" smtClean="0"/>
              <a:t>25-09-2019</a:t>
            </a:fld>
            <a:endParaRPr lang="en-IN"/>
          </a:p>
        </p:txBody>
      </p:sp>
      <p:sp>
        <p:nvSpPr>
          <p:cNvPr id="5" name="Footer Placeholder 4"/>
          <p:cNvSpPr>
            <a:spLocks noGrp="1"/>
          </p:cNvSpPr>
          <p:nvPr>
            <p:ph type="ftr" sz="quarter" idx="3"/>
          </p:nvPr>
        </p:nvSpPr>
        <p:spPr>
          <a:xfrm>
            <a:off x="5596471" y="6422854"/>
            <a:ext cx="5044440" cy="365125"/>
          </a:xfrm>
          <a:prstGeom prst="rect">
            <a:avLst/>
          </a:prstGeom>
        </p:spPr>
        <p:txBody>
          <a:bodyPr vert="horz" lIns="91440" tIns="45720" rIns="91440" bIns="45720" rtlCol="0" anchor="ctr"/>
          <a:lstStyle>
            <a:lvl1pPr algn="r">
              <a:defRPr sz="1050">
                <a:solidFill>
                  <a:schemeClr val="tx1"/>
                </a:solidFill>
              </a:defRPr>
            </a:lvl1pPr>
          </a:lstStyle>
          <a:p>
            <a:endParaRPr lang="en-IN"/>
          </a:p>
        </p:txBody>
      </p:sp>
      <p:sp>
        <p:nvSpPr>
          <p:cNvPr id="6" name="Slide Number Placeholder 5"/>
          <p:cNvSpPr>
            <a:spLocks noGrp="1"/>
          </p:cNvSpPr>
          <p:nvPr>
            <p:ph type="sldNum" sz="quarter" idx="4"/>
          </p:nvPr>
        </p:nvSpPr>
        <p:spPr>
          <a:xfrm>
            <a:off x="10658927" y="6422854"/>
            <a:ext cx="946264" cy="365125"/>
          </a:xfrm>
          <a:prstGeom prst="rect">
            <a:avLst/>
          </a:prstGeom>
        </p:spPr>
        <p:txBody>
          <a:bodyPr vert="horz" lIns="45720" tIns="45720" rIns="91440" bIns="45720" rtlCol="0" anchor="ctr"/>
          <a:lstStyle>
            <a:lvl1pPr algn="l">
              <a:defRPr sz="1200" b="0">
                <a:solidFill>
                  <a:schemeClr val="tx1"/>
                </a:solidFill>
              </a:defRPr>
            </a:lvl1pPr>
          </a:lstStyle>
          <a:p>
            <a:fld id="{0CF2C64B-E503-4B12-8022-A074B04E2F36}" type="slidenum">
              <a:rPr lang="en-IN" smtClean="0"/>
              <a:t>‹#›</a:t>
            </a:fld>
            <a:endParaRPr lang="en-IN"/>
          </a:p>
        </p:txBody>
      </p:sp>
    </p:spTree>
    <p:extLst>
      <p:ext uri="{BB962C8B-B14F-4D97-AF65-F5344CB8AC3E}">
        <p14:creationId xmlns:p14="http://schemas.microsoft.com/office/powerpoint/2010/main" val="407148718"/>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85000"/>
        </a:lnSpc>
        <a:spcBef>
          <a:spcPct val="0"/>
        </a:spcBef>
        <a:buNone/>
        <a:defRPr sz="4000" kern="1200" cap="all" baseline="0">
          <a:solidFill>
            <a:schemeClr val="bg2"/>
          </a:solidFill>
          <a:latin typeface="+mj-lt"/>
          <a:ea typeface="+mj-ea"/>
          <a:cs typeface="+mj-cs"/>
        </a:defRPr>
      </a:lvl1pPr>
    </p:titleStyle>
    <p:bodyStyle>
      <a:lvl1pPr marL="182880" indent="-182880" algn="l" defTabSz="914400" rtl="0" eaLnBrk="1" latinLnBrk="0" hangingPunct="1">
        <a:lnSpc>
          <a:spcPct val="90000"/>
        </a:lnSpc>
        <a:spcBef>
          <a:spcPts val="1200"/>
        </a:spcBef>
        <a:spcAft>
          <a:spcPts val="200"/>
        </a:spcAft>
        <a:buClr>
          <a:schemeClr val="tx1"/>
        </a:buClr>
        <a:buFont typeface="Wingdings" pitchFamily="2" charset="2"/>
        <a:buChar char=""/>
        <a:defRPr sz="2200" kern="1200">
          <a:solidFill>
            <a:schemeClr val="tx1"/>
          </a:solidFill>
          <a:latin typeface="+mn-lt"/>
          <a:ea typeface="+mn-ea"/>
          <a:cs typeface="+mn-cs"/>
        </a:defRPr>
      </a:lvl1pPr>
      <a:lvl2pPr marL="411480" indent="-182880" algn="l" defTabSz="914400" rtl="0" eaLnBrk="1" latinLnBrk="0" hangingPunct="1">
        <a:lnSpc>
          <a:spcPct val="90000"/>
        </a:lnSpc>
        <a:spcBef>
          <a:spcPts val="200"/>
        </a:spcBef>
        <a:spcAft>
          <a:spcPts val="400"/>
        </a:spcAft>
        <a:buClr>
          <a:schemeClr val="tx1"/>
        </a:buClr>
        <a:buFont typeface="Wingdings" pitchFamily="2" charset="2"/>
        <a:buChar char=""/>
        <a:defRPr sz="2000" kern="1200">
          <a:solidFill>
            <a:schemeClr val="tx1"/>
          </a:solidFill>
          <a:latin typeface="+mn-lt"/>
          <a:ea typeface="+mn-ea"/>
          <a:cs typeface="+mn-cs"/>
        </a:defRPr>
      </a:lvl2pPr>
      <a:lvl3pPr marL="640080" indent="-182880" algn="l" defTabSz="914400" rtl="0" eaLnBrk="1" latinLnBrk="0" hangingPunct="1">
        <a:lnSpc>
          <a:spcPct val="90000"/>
        </a:lnSpc>
        <a:spcBef>
          <a:spcPts val="200"/>
        </a:spcBef>
        <a:spcAft>
          <a:spcPts val="400"/>
        </a:spcAft>
        <a:buClr>
          <a:schemeClr val="tx1"/>
        </a:buClr>
        <a:buFont typeface="Wingdings" pitchFamily="2" charset="2"/>
        <a:buChar char=""/>
        <a:defRPr sz="1800" kern="1200">
          <a:solidFill>
            <a:schemeClr val="tx1"/>
          </a:solidFill>
          <a:latin typeface="+mn-lt"/>
          <a:ea typeface="+mn-ea"/>
          <a:cs typeface="+mn-cs"/>
        </a:defRPr>
      </a:lvl3pPr>
      <a:lvl4pPr marL="8686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4pPr>
      <a:lvl5pPr marL="10972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5pPr>
      <a:lvl6pPr marL="12846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6pPr>
      <a:lvl7pPr marL="14718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7pPr>
      <a:lvl8pPr marL="16290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8pPr>
      <a:lvl9pPr marL="18062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geopy.readthedocs.io/en/stable/" TargetMode="External"/><Relationship Id="rId2" Type="http://schemas.openxmlformats.org/officeDocument/2006/relationships/hyperlink" Target="https://en.wikipedia.org/wiki/List_of_areas_of_London" TargetMode="External"/><Relationship Id="rId1" Type="http://schemas.openxmlformats.org/officeDocument/2006/relationships/slideLayout" Target="../slideLayouts/slideLayout2.xml"/><Relationship Id="rId4" Type="http://schemas.openxmlformats.org/officeDocument/2006/relationships/hyperlink" Target="https://en.wikipedia.org/wiki/Indian_community_of_London"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diagramLayout" Target="../diagrams/layout1.xml"/><Relationship Id="rId7" Type="http://schemas.openxmlformats.org/officeDocument/2006/relationships/diagramData" Target="../diagrams/data2.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36798AE-1B8B-42B7-9ECC-BD317B89BE6C}"/>
              </a:ext>
            </a:extLst>
          </p:cNvPr>
          <p:cNvSpPr>
            <a:spLocks noGrp="1"/>
          </p:cNvSpPr>
          <p:nvPr>
            <p:ph type="ctrTitle"/>
          </p:nvPr>
        </p:nvSpPr>
        <p:spPr/>
        <p:txBody>
          <a:bodyPr>
            <a:normAutofit/>
          </a:bodyPr>
          <a:lstStyle/>
          <a:p>
            <a:r>
              <a:rPr lang="en-IN" sz="5300" dirty="0" smtClean="0"/>
              <a:t>Neighbourhood RECOMMENDER</a:t>
            </a:r>
            <a:r>
              <a:rPr lang="en-IN" sz="4800" dirty="0"/>
              <a:t/>
            </a:r>
            <a:br>
              <a:rPr lang="en-IN" sz="4800" dirty="0"/>
            </a:br>
            <a:r>
              <a:rPr lang="en-IN" sz="3600" dirty="0"/>
              <a:t>Finding best location to open </a:t>
            </a:r>
            <a:r>
              <a:rPr lang="en-IN" sz="3600" dirty="0" smtClean="0"/>
              <a:t>a Indian restaurant </a:t>
            </a:r>
            <a:r>
              <a:rPr lang="en-IN" sz="3600" dirty="0"/>
              <a:t>in </a:t>
            </a:r>
            <a:r>
              <a:rPr lang="en-IN" sz="3600" dirty="0" smtClean="0"/>
              <a:t>London, </a:t>
            </a:r>
            <a:r>
              <a:rPr lang="en-IN" sz="3600" dirty="0" err="1" smtClean="0"/>
              <a:t>uk</a:t>
            </a:r>
            <a:endParaRPr lang="en-IN" sz="4800" dirty="0"/>
          </a:p>
        </p:txBody>
      </p:sp>
      <p:sp>
        <p:nvSpPr>
          <p:cNvPr id="3" name="Subtitle 2">
            <a:extLst>
              <a:ext uri="{FF2B5EF4-FFF2-40B4-BE49-F238E27FC236}">
                <a16:creationId xmlns="" xmlns:a16="http://schemas.microsoft.com/office/drawing/2014/main" id="{94E5CA3A-0131-4A06-84E9-D6AC26B05AF6}"/>
              </a:ext>
            </a:extLst>
          </p:cNvPr>
          <p:cNvSpPr>
            <a:spLocks noGrp="1"/>
          </p:cNvSpPr>
          <p:nvPr>
            <p:ph type="subTitle" idx="1"/>
          </p:nvPr>
        </p:nvSpPr>
        <p:spPr>
          <a:xfrm>
            <a:off x="365759" y="5465292"/>
            <a:ext cx="3946769" cy="1213173"/>
          </a:xfrm>
        </p:spPr>
        <p:txBody>
          <a:bodyPr/>
          <a:lstStyle/>
          <a:p>
            <a:pPr algn="r"/>
            <a:r>
              <a:rPr lang="en-IN" dirty="0"/>
              <a:t>				</a:t>
            </a:r>
          </a:p>
          <a:p>
            <a:pPr algn="r"/>
            <a:r>
              <a:rPr lang="en-IN" dirty="0" smtClean="0"/>
              <a:t>Submitted </a:t>
            </a:r>
            <a:r>
              <a:rPr lang="en-IN" dirty="0"/>
              <a:t>By: </a:t>
            </a:r>
            <a:r>
              <a:rPr lang="en-IN" dirty="0" smtClean="0"/>
              <a:t>KISHAN KUMAR</a:t>
            </a:r>
            <a:endParaRPr lang="en-IN" dirty="0"/>
          </a:p>
        </p:txBody>
      </p:sp>
      <p:sp>
        <p:nvSpPr>
          <p:cNvPr id="4" name="TextBox 3"/>
          <p:cNvSpPr txBox="1"/>
          <p:nvPr/>
        </p:nvSpPr>
        <p:spPr>
          <a:xfrm>
            <a:off x="8922387" y="6071878"/>
            <a:ext cx="3269613" cy="369332"/>
          </a:xfrm>
          <a:prstGeom prst="rect">
            <a:avLst/>
          </a:prstGeom>
          <a:noFill/>
        </p:spPr>
        <p:txBody>
          <a:bodyPr wrap="none" rtlCol="0">
            <a:spAutoFit/>
          </a:bodyPr>
          <a:lstStyle/>
          <a:p>
            <a:r>
              <a:rPr lang="en-US" dirty="0" smtClean="0"/>
              <a:t>Submitted To: </a:t>
            </a:r>
            <a:r>
              <a:rPr lang="en-US" dirty="0" smtClean="0"/>
              <a:t>SUNIL DHANKAR</a:t>
            </a:r>
            <a:endParaRPr lang="en-US" dirty="0"/>
          </a:p>
        </p:txBody>
      </p:sp>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l="-4108" t="13047" r="-15841" b="11"/>
          <a:stretch/>
        </p:blipFill>
        <p:spPr>
          <a:xfrm>
            <a:off x="284673" y="34507"/>
            <a:ext cx="2570670" cy="1863304"/>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05311" y="40053"/>
            <a:ext cx="1905000" cy="1905000"/>
          </a:xfrm>
          <a:prstGeom prst="rect">
            <a:avLst/>
          </a:prstGeom>
        </p:spPr>
      </p:pic>
      <p:sp>
        <p:nvSpPr>
          <p:cNvPr id="8" name="TextBox 7"/>
          <p:cNvSpPr txBox="1"/>
          <p:nvPr/>
        </p:nvSpPr>
        <p:spPr>
          <a:xfrm>
            <a:off x="3851534" y="4535060"/>
            <a:ext cx="4500014" cy="1200329"/>
          </a:xfrm>
          <a:prstGeom prst="rect">
            <a:avLst/>
          </a:prstGeom>
          <a:noFill/>
        </p:spPr>
        <p:txBody>
          <a:bodyPr wrap="none" rtlCol="0">
            <a:spAutoFit/>
          </a:bodyPr>
          <a:lstStyle/>
          <a:p>
            <a:r>
              <a:rPr lang="en-US" b="1" dirty="0"/>
              <a:t>NETPARAM TECHNOLOGIES PVT. </a:t>
            </a:r>
            <a:r>
              <a:rPr lang="en-US" b="1" dirty="0" smtClean="0"/>
              <a:t>LIMITED</a:t>
            </a:r>
          </a:p>
          <a:p>
            <a:endParaRPr lang="en-US" b="1" dirty="0"/>
          </a:p>
          <a:p>
            <a:pPr algn="ctr"/>
            <a:r>
              <a:rPr lang="en-US" b="1" dirty="0" smtClean="0"/>
              <a:t>IT Division of CDAC </a:t>
            </a:r>
            <a:r>
              <a:rPr lang="en-US" b="1" dirty="0" smtClean="0"/>
              <a:t>, </a:t>
            </a:r>
            <a:r>
              <a:rPr lang="en-US" b="1" dirty="0" smtClean="0"/>
              <a:t>Jaipur</a:t>
            </a:r>
            <a:endParaRPr lang="en-US" dirty="0"/>
          </a:p>
          <a:p>
            <a:endParaRPr lang="en-US" dirty="0"/>
          </a:p>
        </p:txBody>
      </p:sp>
      <p:sp>
        <p:nvSpPr>
          <p:cNvPr id="9" name="TextBox 8"/>
          <p:cNvSpPr txBox="1"/>
          <p:nvPr/>
        </p:nvSpPr>
        <p:spPr>
          <a:xfrm>
            <a:off x="5650523" y="3938857"/>
            <a:ext cx="378630" cy="369332"/>
          </a:xfrm>
          <a:prstGeom prst="rect">
            <a:avLst/>
          </a:prstGeom>
          <a:noFill/>
        </p:spPr>
        <p:txBody>
          <a:bodyPr wrap="none" rtlCol="0">
            <a:spAutoFit/>
          </a:bodyPr>
          <a:lstStyle/>
          <a:p>
            <a:r>
              <a:rPr lang="en-US" dirty="0" smtClean="0"/>
              <a:t>at</a:t>
            </a:r>
            <a:endParaRPr lang="en-US" dirty="0"/>
          </a:p>
        </p:txBody>
      </p:sp>
    </p:spTree>
    <p:extLst>
      <p:ext uri="{BB962C8B-B14F-4D97-AF65-F5344CB8AC3E}">
        <p14:creationId xmlns:p14="http://schemas.microsoft.com/office/powerpoint/2010/main" val="392691768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FDEE208-D836-443B-90FC-D338D5ADF833}"/>
              </a:ext>
            </a:extLst>
          </p:cNvPr>
          <p:cNvSpPr>
            <a:spLocks noGrp="1"/>
          </p:cNvSpPr>
          <p:nvPr>
            <p:ph type="title"/>
          </p:nvPr>
        </p:nvSpPr>
        <p:spPr/>
        <p:txBody>
          <a:bodyPr/>
          <a:lstStyle/>
          <a:p>
            <a:r>
              <a:rPr lang="en-IN" dirty="0"/>
              <a:t>Data Preprocessing</a:t>
            </a:r>
          </a:p>
        </p:txBody>
      </p:sp>
      <p:sp>
        <p:nvSpPr>
          <p:cNvPr id="3" name="Content Placeholder 2">
            <a:extLst>
              <a:ext uri="{FF2B5EF4-FFF2-40B4-BE49-F238E27FC236}">
                <a16:creationId xmlns="" xmlns:a16="http://schemas.microsoft.com/office/drawing/2014/main" id="{AFCF47EA-70BD-48E9-A026-28D730FF3E59}"/>
              </a:ext>
            </a:extLst>
          </p:cNvPr>
          <p:cNvSpPr>
            <a:spLocks noGrp="1"/>
          </p:cNvSpPr>
          <p:nvPr>
            <p:ph idx="1"/>
          </p:nvPr>
        </p:nvSpPr>
        <p:spPr/>
        <p:txBody>
          <a:bodyPr/>
          <a:lstStyle/>
          <a:p>
            <a:r>
              <a:rPr lang="en-IN" dirty="0"/>
              <a:t>Scraping from the </a:t>
            </a:r>
            <a:r>
              <a:rPr lang="en-IN" dirty="0" smtClean="0"/>
              <a:t>Wikipedia </a:t>
            </a:r>
            <a:r>
              <a:rPr lang="en-IN" dirty="0"/>
              <a:t>page</a:t>
            </a:r>
          </a:p>
          <a:p>
            <a:r>
              <a:rPr lang="en-IN" dirty="0"/>
              <a:t>Obtain coordinates for each location using </a:t>
            </a:r>
            <a:r>
              <a:rPr lang="en-IN" dirty="0" err="1"/>
              <a:t>geopy</a:t>
            </a:r>
            <a:r>
              <a:rPr lang="en-IN" dirty="0"/>
              <a:t> library</a:t>
            </a:r>
          </a:p>
          <a:p>
            <a:r>
              <a:rPr lang="en-IN" dirty="0"/>
              <a:t>Finding columns with null values and replacing them</a:t>
            </a:r>
          </a:p>
          <a:p>
            <a:r>
              <a:rPr lang="en-IN" dirty="0"/>
              <a:t>Merge </a:t>
            </a:r>
            <a:r>
              <a:rPr lang="en-IN"/>
              <a:t>the </a:t>
            </a:r>
            <a:r>
              <a:rPr lang="en-IN" smtClean="0"/>
              <a:t>neighbourhood </a:t>
            </a:r>
            <a:r>
              <a:rPr lang="en-IN" dirty="0"/>
              <a:t>dataset with population dataset</a:t>
            </a:r>
          </a:p>
          <a:p>
            <a:endParaRPr lang="en-IN" dirty="0"/>
          </a:p>
        </p:txBody>
      </p:sp>
    </p:spTree>
    <p:extLst>
      <p:ext uri="{BB962C8B-B14F-4D97-AF65-F5344CB8AC3E}">
        <p14:creationId xmlns:p14="http://schemas.microsoft.com/office/powerpoint/2010/main" val="35832353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FDEE208-D836-443B-90FC-D338D5ADF833}"/>
              </a:ext>
            </a:extLst>
          </p:cNvPr>
          <p:cNvSpPr>
            <a:spLocks noGrp="1"/>
          </p:cNvSpPr>
          <p:nvPr>
            <p:ph type="title"/>
          </p:nvPr>
        </p:nvSpPr>
        <p:spPr/>
        <p:txBody>
          <a:bodyPr/>
          <a:lstStyle/>
          <a:p>
            <a:r>
              <a:rPr lang="en-IN" dirty="0"/>
              <a:t>Data Preprocessing</a:t>
            </a:r>
          </a:p>
        </p:txBody>
      </p:sp>
      <p:sp>
        <p:nvSpPr>
          <p:cNvPr id="5" name="TextBox 4"/>
          <p:cNvSpPr txBox="1"/>
          <p:nvPr/>
        </p:nvSpPr>
        <p:spPr>
          <a:xfrm>
            <a:off x="5720211" y="2540000"/>
            <a:ext cx="3835152" cy="369332"/>
          </a:xfrm>
          <a:prstGeom prst="rect">
            <a:avLst/>
          </a:prstGeom>
          <a:noFill/>
        </p:spPr>
        <p:txBody>
          <a:bodyPr wrap="none" rtlCol="0">
            <a:spAutoFit/>
          </a:bodyPr>
          <a:lstStyle/>
          <a:p>
            <a:r>
              <a:rPr lang="en-US" dirty="0" smtClean="0"/>
              <a:t>Processed data from WIKIPEDIA page.</a:t>
            </a:r>
            <a:endParaRPr lang="en-US" dirty="0"/>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l="10334" t="11465" r="19426" b="-1"/>
          <a:stretch/>
        </p:blipFill>
        <p:spPr>
          <a:xfrm>
            <a:off x="2401343" y="1920862"/>
            <a:ext cx="8813151" cy="4937138"/>
          </a:xfrm>
          <a:prstGeom prst="rect">
            <a:avLst/>
          </a:prstGeom>
        </p:spPr>
      </p:pic>
      <p:sp>
        <p:nvSpPr>
          <p:cNvPr id="6" name="Content Placeholder 5"/>
          <p:cNvSpPr>
            <a:spLocks noGrp="1"/>
          </p:cNvSpPr>
          <p:nvPr>
            <p:ph idx="1"/>
          </p:nvPr>
        </p:nvSpPr>
        <p:spPr>
          <a:xfrm>
            <a:off x="226647" y="2011680"/>
            <a:ext cx="2055446" cy="4206240"/>
          </a:xfrm>
        </p:spPr>
        <p:txBody>
          <a:bodyPr/>
          <a:lstStyle/>
          <a:p>
            <a:r>
              <a:rPr lang="en-US" dirty="0" smtClean="0"/>
              <a:t>Data </a:t>
            </a:r>
            <a:r>
              <a:rPr lang="en-US" smtClean="0"/>
              <a:t>from Wikipedia</a:t>
            </a:r>
            <a:endParaRPr lang="en-US" dirty="0"/>
          </a:p>
        </p:txBody>
      </p:sp>
    </p:spTree>
    <p:extLst>
      <p:ext uri="{BB962C8B-B14F-4D97-AF65-F5344CB8AC3E}">
        <p14:creationId xmlns:p14="http://schemas.microsoft.com/office/powerpoint/2010/main" val="20598974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FDEE208-D836-443B-90FC-D338D5ADF833}"/>
              </a:ext>
            </a:extLst>
          </p:cNvPr>
          <p:cNvSpPr>
            <a:spLocks noGrp="1"/>
          </p:cNvSpPr>
          <p:nvPr>
            <p:ph type="title"/>
          </p:nvPr>
        </p:nvSpPr>
        <p:spPr/>
        <p:txBody>
          <a:bodyPr/>
          <a:lstStyle/>
          <a:p>
            <a:r>
              <a:rPr lang="en-IN" dirty="0"/>
              <a:t>Data Preprocessing</a:t>
            </a:r>
          </a:p>
        </p:txBody>
      </p:sp>
      <p:pic>
        <p:nvPicPr>
          <p:cNvPr id="4" name="Content Placeholder 3"/>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l="52727" t="40618" r="1188" b="34116"/>
          <a:stretch/>
        </p:blipFill>
        <p:spPr>
          <a:xfrm>
            <a:off x="5720211" y="3204307"/>
            <a:ext cx="6031525" cy="1860063"/>
          </a:xfrm>
        </p:spPr>
      </p:pic>
      <p:sp>
        <p:nvSpPr>
          <p:cNvPr id="5" name="TextBox 4"/>
          <p:cNvSpPr txBox="1"/>
          <p:nvPr/>
        </p:nvSpPr>
        <p:spPr>
          <a:xfrm>
            <a:off x="5720211" y="2540000"/>
            <a:ext cx="3835152" cy="369332"/>
          </a:xfrm>
          <a:prstGeom prst="rect">
            <a:avLst/>
          </a:prstGeom>
          <a:noFill/>
        </p:spPr>
        <p:txBody>
          <a:bodyPr wrap="none" rtlCol="0">
            <a:spAutoFit/>
          </a:bodyPr>
          <a:lstStyle/>
          <a:p>
            <a:r>
              <a:rPr lang="en-US" dirty="0" smtClean="0"/>
              <a:t>Processed data from WIKIPEDIA page.</a:t>
            </a:r>
            <a:endParaRPr lang="en-US" dirty="0"/>
          </a:p>
        </p:txBody>
      </p:sp>
    </p:spTree>
    <p:extLst>
      <p:ext uri="{BB962C8B-B14F-4D97-AF65-F5344CB8AC3E}">
        <p14:creationId xmlns:p14="http://schemas.microsoft.com/office/powerpoint/2010/main" val="27604820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D63A5B6-A886-4946-B159-356176BCE8AC}"/>
              </a:ext>
            </a:extLst>
          </p:cNvPr>
          <p:cNvSpPr>
            <a:spLocks noGrp="1"/>
          </p:cNvSpPr>
          <p:nvPr>
            <p:ph type="title"/>
          </p:nvPr>
        </p:nvSpPr>
        <p:spPr/>
        <p:txBody>
          <a:bodyPr/>
          <a:lstStyle/>
          <a:p>
            <a:r>
              <a:rPr lang="en-IN" dirty="0"/>
              <a:t>Exploratory Data Analysis	</a:t>
            </a:r>
          </a:p>
        </p:txBody>
      </p:sp>
      <p:sp>
        <p:nvSpPr>
          <p:cNvPr id="3" name="Content Placeholder 2">
            <a:extLst>
              <a:ext uri="{FF2B5EF4-FFF2-40B4-BE49-F238E27FC236}">
                <a16:creationId xmlns="" xmlns:a16="http://schemas.microsoft.com/office/drawing/2014/main" id="{DFDC4431-8B0C-4D95-B808-57F594C0D9BF}"/>
              </a:ext>
            </a:extLst>
          </p:cNvPr>
          <p:cNvSpPr>
            <a:spLocks noGrp="1"/>
          </p:cNvSpPr>
          <p:nvPr>
            <p:ph idx="1"/>
          </p:nvPr>
        </p:nvSpPr>
        <p:spPr/>
        <p:txBody>
          <a:bodyPr>
            <a:normAutofit/>
          </a:bodyPr>
          <a:lstStyle/>
          <a:p>
            <a:r>
              <a:rPr lang="en-IN" dirty="0"/>
              <a:t>Begin by exploring the city and finding the count of </a:t>
            </a:r>
            <a:r>
              <a:rPr lang="en-IN" dirty="0" smtClean="0"/>
              <a:t>neighbourhoods </a:t>
            </a:r>
            <a:r>
              <a:rPr lang="en-IN" dirty="0"/>
              <a:t>and regions in the city. </a:t>
            </a:r>
          </a:p>
          <a:p>
            <a:r>
              <a:rPr lang="en-IN" dirty="0"/>
              <a:t>Find the unique venues in each </a:t>
            </a:r>
            <a:r>
              <a:rPr lang="en-IN" dirty="0" smtClean="0"/>
              <a:t>neighbourhood. </a:t>
            </a:r>
            <a:endParaRPr lang="en-IN" dirty="0"/>
          </a:p>
          <a:p>
            <a:r>
              <a:rPr lang="en-IN" dirty="0"/>
              <a:t>visualize the </a:t>
            </a:r>
            <a:r>
              <a:rPr lang="en-IN" dirty="0" smtClean="0"/>
              <a:t>neighbourhoods </a:t>
            </a:r>
            <a:r>
              <a:rPr lang="en-IN" dirty="0"/>
              <a:t>using a folium map.</a:t>
            </a:r>
          </a:p>
          <a:p>
            <a:r>
              <a:rPr lang="en-IN" dirty="0"/>
              <a:t>Obtain top </a:t>
            </a:r>
            <a:r>
              <a:rPr lang="en-IN" dirty="0" smtClean="0"/>
              <a:t>10 </a:t>
            </a:r>
            <a:r>
              <a:rPr lang="en-IN" dirty="0"/>
              <a:t>venues at each </a:t>
            </a:r>
            <a:r>
              <a:rPr lang="en-IN" dirty="0" smtClean="0"/>
              <a:t>neighbourhood, </a:t>
            </a:r>
            <a:r>
              <a:rPr lang="en-IN" dirty="0"/>
              <a:t>which will let us know which </a:t>
            </a:r>
            <a:r>
              <a:rPr lang="en-IN" dirty="0" smtClean="0"/>
              <a:t>neighbourhoods </a:t>
            </a:r>
            <a:r>
              <a:rPr lang="en-IN" dirty="0"/>
              <a:t>lacks in </a:t>
            </a:r>
            <a:r>
              <a:rPr lang="en-IN" dirty="0" smtClean="0"/>
              <a:t>Indian Restaurant.</a:t>
            </a:r>
            <a:endParaRPr lang="en-IN" dirty="0"/>
          </a:p>
          <a:p>
            <a:r>
              <a:rPr lang="en-IN" dirty="0"/>
              <a:t>By </a:t>
            </a:r>
            <a:r>
              <a:rPr lang="en-IN" dirty="0" smtClean="0"/>
              <a:t>opening a new Restaurant in Indian </a:t>
            </a:r>
            <a:r>
              <a:rPr lang="en-IN" dirty="0"/>
              <a:t>populated regions, more customers will be satisfied and </a:t>
            </a:r>
            <a:r>
              <a:rPr lang="en-IN" dirty="0" smtClean="0"/>
              <a:t>the venture will be successful and profitable and will lay the foundation for further expansion of company’s chain. </a:t>
            </a:r>
            <a:r>
              <a:rPr lang="en-IN" dirty="0"/>
              <a:t>Hence, we sort top </a:t>
            </a:r>
            <a:r>
              <a:rPr lang="en-IN" dirty="0" smtClean="0"/>
              <a:t>10 neighbourhoods </a:t>
            </a:r>
            <a:r>
              <a:rPr lang="en-IN" dirty="0"/>
              <a:t>based on maximum </a:t>
            </a:r>
            <a:r>
              <a:rPr lang="en-IN" dirty="0" smtClean="0"/>
              <a:t>Indian Population</a:t>
            </a:r>
            <a:r>
              <a:rPr lang="en-IN" dirty="0"/>
              <a:t>. </a:t>
            </a:r>
          </a:p>
          <a:p>
            <a:pPr marL="0" indent="0">
              <a:buNone/>
            </a:pPr>
            <a:endParaRPr lang="en-IN" dirty="0"/>
          </a:p>
          <a:p>
            <a:pPr marL="0" indent="0">
              <a:buNone/>
            </a:pPr>
            <a:endParaRPr lang="en-IN" dirty="0"/>
          </a:p>
        </p:txBody>
      </p:sp>
    </p:spTree>
    <p:extLst>
      <p:ext uri="{BB962C8B-B14F-4D97-AF65-F5344CB8AC3E}">
        <p14:creationId xmlns:p14="http://schemas.microsoft.com/office/powerpoint/2010/main" val="41236463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D63A5B6-A886-4946-B159-356176BCE8AC}"/>
              </a:ext>
            </a:extLst>
          </p:cNvPr>
          <p:cNvSpPr>
            <a:spLocks noGrp="1"/>
          </p:cNvSpPr>
          <p:nvPr>
            <p:ph type="title"/>
          </p:nvPr>
        </p:nvSpPr>
        <p:spPr/>
        <p:txBody>
          <a:bodyPr/>
          <a:lstStyle/>
          <a:p>
            <a:r>
              <a:rPr lang="en-IN" dirty="0"/>
              <a:t>Exploratory Data Analysis	</a:t>
            </a:r>
          </a:p>
        </p:txBody>
      </p:sp>
      <p:sp>
        <p:nvSpPr>
          <p:cNvPr id="3" name="Content Placeholder 2">
            <a:extLst>
              <a:ext uri="{FF2B5EF4-FFF2-40B4-BE49-F238E27FC236}">
                <a16:creationId xmlns="" xmlns:a16="http://schemas.microsoft.com/office/drawing/2014/main" id="{DFDC4431-8B0C-4D95-B808-57F594C0D9BF}"/>
              </a:ext>
            </a:extLst>
          </p:cNvPr>
          <p:cNvSpPr>
            <a:spLocks noGrp="1"/>
          </p:cNvSpPr>
          <p:nvPr>
            <p:ph idx="1"/>
          </p:nvPr>
        </p:nvSpPr>
        <p:spPr/>
        <p:txBody>
          <a:bodyPr>
            <a:normAutofit/>
          </a:bodyPr>
          <a:lstStyle/>
          <a:p>
            <a:pPr marL="0" indent="0">
              <a:buNone/>
            </a:pPr>
            <a:endParaRPr lang="en-IN" dirty="0"/>
          </a:p>
          <a:p>
            <a:pPr marL="0" indent="0">
              <a:buNone/>
            </a:pPr>
            <a:endParaRPr lang="en-IN"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15075" t="49176" r="46853" b="11318"/>
          <a:stretch/>
        </p:blipFill>
        <p:spPr>
          <a:xfrm>
            <a:off x="1047262" y="3759200"/>
            <a:ext cx="3829538" cy="2235201"/>
          </a:xfrm>
          <a:prstGeom prst="rect">
            <a:avLst/>
          </a:prstGeom>
        </p:spPr>
      </p:pic>
      <p:sp>
        <p:nvSpPr>
          <p:cNvPr id="5" name="TextBox 4"/>
          <p:cNvSpPr txBox="1"/>
          <p:nvPr/>
        </p:nvSpPr>
        <p:spPr>
          <a:xfrm>
            <a:off x="1047262" y="2751015"/>
            <a:ext cx="3447354" cy="646331"/>
          </a:xfrm>
          <a:prstGeom prst="rect">
            <a:avLst/>
          </a:prstGeom>
          <a:noFill/>
        </p:spPr>
        <p:txBody>
          <a:bodyPr wrap="none" rtlCol="0">
            <a:spAutoFit/>
          </a:bodyPr>
          <a:lstStyle/>
          <a:p>
            <a:r>
              <a:rPr lang="en-US" dirty="0" smtClean="0"/>
              <a:t>Percentage of Indian Population in</a:t>
            </a:r>
          </a:p>
          <a:p>
            <a:r>
              <a:rPr lang="en-US" dirty="0" smtClean="0"/>
              <a:t>Different Area of London</a:t>
            </a:r>
            <a:endParaRPr lang="en-US" dirty="0"/>
          </a:p>
        </p:txBody>
      </p:sp>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l="13520" t="42545" r="42580" b="32038"/>
          <a:stretch/>
        </p:blipFill>
        <p:spPr>
          <a:xfrm>
            <a:off x="6094959" y="3759200"/>
            <a:ext cx="4415691" cy="1438031"/>
          </a:xfrm>
          <a:prstGeom prst="rect">
            <a:avLst/>
          </a:prstGeom>
        </p:spPr>
      </p:pic>
      <p:sp>
        <p:nvSpPr>
          <p:cNvPr id="8" name="TextBox 7"/>
          <p:cNvSpPr txBox="1"/>
          <p:nvPr/>
        </p:nvSpPr>
        <p:spPr>
          <a:xfrm>
            <a:off x="6094959" y="2751015"/>
            <a:ext cx="4250972" cy="646331"/>
          </a:xfrm>
          <a:prstGeom prst="rect">
            <a:avLst/>
          </a:prstGeom>
          <a:noFill/>
        </p:spPr>
        <p:txBody>
          <a:bodyPr wrap="none" rtlCol="0">
            <a:spAutoFit/>
          </a:bodyPr>
          <a:lstStyle/>
          <a:p>
            <a:r>
              <a:rPr lang="en-US" dirty="0" smtClean="0"/>
              <a:t>Filtered Locations of London, along </a:t>
            </a:r>
          </a:p>
          <a:p>
            <a:r>
              <a:rPr lang="en-US" dirty="0" smtClean="0"/>
              <a:t>With its Postcode, Latitude and Longitude.</a:t>
            </a:r>
            <a:endParaRPr lang="en-US" dirty="0"/>
          </a:p>
        </p:txBody>
      </p:sp>
    </p:spTree>
    <p:extLst>
      <p:ext uri="{BB962C8B-B14F-4D97-AF65-F5344CB8AC3E}">
        <p14:creationId xmlns:p14="http://schemas.microsoft.com/office/powerpoint/2010/main" val="15420900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D63A5B6-A886-4946-B159-356176BCE8AC}"/>
              </a:ext>
            </a:extLst>
          </p:cNvPr>
          <p:cNvSpPr>
            <a:spLocks noGrp="1"/>
          </p:cNvSpPr>
          <p:nvPr>
            <p:ph type="title"/>
          </p:nvPr>
        </p:nvSpPr>
        <p:spPr/>
        <p:txBody>
          <a:bodyPr/>
          <a:lstStyle/>
          <a:p>
            <a:r>
              <a:rPr lang="en-IN" dirty="0"/>
              <a:t>Exploratory Data Analysis	</a:t>
            </a:r>
          </a:p>
        </p:txBody>
      </p:sp>
      <p:sp>
        <p:nvSpPr>
          <p:cNvPr id="3" name="Content Placeholder 2">
            <a:extLst>
              <a:ext uri="{FF2B5EF4-FFF2-40B4-BE49-F238E27FC236}">
                <a16:creationId xmlns="" xmlns:a16="http://schemas.microsoft.com/office/drawing/2014/main" id="{DFDC4431-8B0C-4D95-B808-57F594C0D9BF}"/>
              </a:ext>
            </a:extLst>
          </p:cNvPr>
          <p:cNvSpPr>
            <a:spLocks noGrp="1"/>
          </p:cNvSpPr>
          <p:nvPr>
            <p:ph idx="1"/>
          </p:nvPr>
        </p:nvSpPr>
        <p:spPr/>
        <p:txBody>
          <a:bodyPr>
            <a:normAutofit/>
          </a:bodyPr>
          <a:lstStyle/>
          <a:p>
            <a:pPr marL="0" indent="0">
              <a:buNone/>
            </a:pPr>
            <a:endParaRPr lang="en-IN" dirty="0"/>
          </a:p>
          <a:p>
            <a:pPr marL="0" indent="0">
              <a:buNone/>
            </a:pPr>
            <a:endParaRPr lang="en-IN" dirty="0"/>
          </a:p>
        </p:txBody>
      </p:sp>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l="12976" t="22240" r="44600"/>
          <a:stretch/>
        </p:blipFill>
        <p:spPr>
          <a:xfrm>
            <a:off x="922214" y="2458427"/>
            <a:ext cx="4267201" cy="4399573"/>
          </a:xfrm>
          <a:prstGeom prst="rect">
            <a:avLst/>
          </a:prstGeom>
        </p:spPr>
      </p:pic>
      <p:sp>
        <p:nvSpPr>
          <p:cNvPr id="9" name="TextBox 8"/>
          <p:cNvSpPr txBox="1"/>
          <p:nvPr/>
        </p:nvSpPr>
        <p:spPr>
          <a:xfrm>
            <a:off x="922214" y="2089095"/>
            <a:ext cx="3703258" cy="369332"/>
          </a:xfrm>
          <a:prstGeom prst="rect">
            <a:avLst/>
          </a:prstGeom>
          <a:noFill/>
        </p:spPr>
        <p:txBody>
          <a:bodyPr wrap="none" rtlCol="0">
            <a:spAutoFit/>
          </a:bodyPr>
          <a:lstStyle/>
          <a:p>
            <a:r>
              <a:rPr lang="en-US" dirty="0" smtClean="0"/>
              <a:t>Different Neighborhoods in London</a:t>
            </a:r>
            <a:endParaRPr lang="en-US" dirty="0"/>
          </a:p>
        </p:txBody>
      </p:sp>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13209" t="39506" r="47552" b="17120"/>
          <a:stretch/>
        </p:blipFill>
        <p:spPr>
          <a:xfrm>
            <a:off x="6752492" y="2458427"/>
            <a:ext cx="3946770" cy="2454031"/>
          </a:xfrm>
          <a:prstGeom prst="rect">
            <a:avLst/>
          </a:prstGeom>
        </p:spPr>
      </p:pic>
      <p:sp>
        <p:nvSpPr>
          <p:cNvPr id="11" name="TextBox 10"/>
          <p:cNvSpPr txBox="1"/>
          <p:nvPr/>
        </p:nvSpPr>
        <p:spPr>
          <a:xfrm>
            <a:off x="6752492" y="2089095"/>
            <a:ext cx="5077031" cy="369332"/>
          </a:xfrm>
          <a:prstGeom prst="rect">
            <a:avLst/>
          </a:prstGeom>
          <a:noFill/>
        </p:spPr>
        <p:txBody>
          <a:bodyPr wrap="none" rtlCol="0">
            <a:spAutoFit/>
          </a:bodyPr>
          <a:lstStyle/>
          <a:p>
            <a:r>
              <a:rPr lang="en-US" dirty="0" smtClean="0"/>
              <a:t>Unique values of venues in our Locations of Interest</a:t>
            </a:r>
            <a:endParaRPr lang="en-US" dirty="0"/>
          </a:p>
        </p:txBody>
      </p:sp>
    </p:spTree>
    <p:extLst>
      <p:ext uri="{BB962C8B-B14F-4D97-AF65-F5344CB8AC3E}">
        <p14:creationId xmlns:p14="http://schemas.microsoft.com/office/powerpoint/2010/main" val="22091372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73204C0-9803-4075-802F-BC64AAD91496}"/>
              </a:ext>
            </a:extLst>
          </p:cNvPr>
          <p:cNvSpPr>
            <a:spLocks noGrp="1"/>
          </p:cNvSpPr>
          <p:nvPr>
            <p:ph type="title"/>
          </p:nvPr>
        </p:nvSpPr>
        <p:spPr/>
        <p:txBody>
          <a:bodyPr/>
          <a:lstStyle/>
          <a:p>
            <a:r>
              <a:rPr lang="en-IN" dirty="0"/>
              <a:t>Clustering</a:t>
            </a:r>
          </a:p>
        </p:txBody>
      </p:sp>
      <p:sp>
        <p:nvSpPr>
          <p:cNvPr id="3" name="Content Placeholder 2">
            <a:extLst>
              <a:ext uri="{FF2B5EF4-FFF2-40B4-BE49-F238E27FC236}">
                <a16:creationId xmlns="" xmlns:a16="http://schemas.microsoft.com/office/drawing/2014/main" id="{0C5D3769-79C8-4720-94AB-BCFE9D19A5A6}"/>
              </a:ext>
            </a:extLst>
          </p:cNvPr>
          <p:cNvSpPr>
            <a:spLocks noGrp="1"/>
          </p:cNvSpPr>
          <p:nvPr>
            <p:ph idx="1"/>
          </p:nvPr>
        </p:nvSpPr>
        <p:spPr/>
        <p:txBody>
          <a:bodyPr/>
          <a:lstStyle/>
          <a:p>
            <a:r>
              <a:rPr lang="en-IN" dirty="0"/>
              <a:t>Sort the </a:t>
            </a:r>
            <a:r>
              <a:rPr lang="en-IN" dirty="0" smtClean="0"/>
              <a:t>neighbourhoods </a:t>
            </a:r>
            <a:r>
              <a:rPr lang="en-IN" dirty="0"/>
              <a:t>into five clusters to obtain better insights about each </a:t>
            </a:r>
            <a:r>
              <a:rPr lang="en-IN" dirty="0" smtClean="0"/>
              <a:t>neighbourhood </a:t>
            </a:r>
            <a:r>
              <a:rPr lang="en-IN" dirty="0"/>
              <a:t>and by that we will know which cluster of </a:t>
            </a:r>
            <a:r>
              <a:rPr lang="en-IN" dirty="0" smtClean="0"/>
              <a:t>neighbourhoods </a:t>
            </a:r>
            <a:r>
              <a:rPr lang="en-IN" dirty="0"/>
              <a:t>have more population.</a:t>
            </a: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14141" t="25140" r="14219" b="23889"/>
          <a:stretch/>
        </p:blipFill>
        <p:spPr>
          <a:xfrm>
            <a:off x="1202919" y="3552787"/>
            <a:ext cx="7205785" cy="2883877"/>
          </a:xfrm>
          <a:prstGeom prst="rect">
            <a:avLst/>
          </a:prstGeom>
        </p:spPr>
      </p:pic>
    </p:spTree>
    <p:extLst>
      <p:ext uri="{BB962C8B-B14F-4D97-AF65-F5344CB8AC3E}">
        <p14:creationId xmlns:p14="http://schemas.microsoft.com/office/powerpoint/2010/main" val="35670829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73204C0-9803-4075-802F-BC64AAD91496}"/>
              </a:ext>
            </a:extLst>
          </p:cNvPr>
          <p:cNvSpPr>
            <a:spLocks noGrp="1"/>
          </p:cNvSpPr>
          <p:nvPr>
            <p:ph type="title"/>
          </p:nvPr>
        </p:nvSpPr>
        <p:spPr/>
        <p:txBody>
          <a:bodyPr/>
          <a:lstStyle/>
          <a:p>
            <a:r>
              <a:rPr lang="en-IN" dirty="0"/>
              <a:t>Clustering</a:t>
            </a:r>
          </a:p>
        </p:txBody>
      </p:sp>
      <p:pic>
        <p:nvPicPr>
          <p:cNvPr id="4" name="Content Placeholder 3"/>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l="14377" t="25757" r="14042"/>
          <a:stretch/>
        </p:blipFill>
        <p:spPr>
          <a:xfrm>
            <a:off x="250092" y="2602523"/>
            <a:ext cx="5353538" cy="3123346"/>
          </a:xfrm>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14334" t="22630" r="15210" b="15407"/>
          <a:stretch/>
        </p:blipFill>
        <p:spPr>
          <a:xfrm>
            <a:off x="5707118" y="2601310"/>
            <a:ext cx="6353504" cy="3142998"/>
          </a:xfrm>
          <a:prstGeom prst="rect">
            <a:avLst/>
          </a:prstGeom>
        </p:spPr>
      </p:pic>
    </p:spTree>
    <p:extLst>
      <p:ext uri="{BB962C8B-B14F-4D97-AF65-F5344CB8AC3E}">
        <p14:creationId xmlns:p14="http://schemas.microsoft.com/office/powerpoint/2010/main" val="5478303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73204C0-9803-4075-802F-BC64AAD91496}"/>
              </a:ext>
            </a:extLst>
          </p:cNvPr>
          <p:cNvSpPr>
            <a:spLocks noGrp="1"/>
          </p:cNvSpPr>
          <p:nvPr>
            <p:ph type="title"/>
          </p:nvPr>
        </p:nvSpPr>
        <p:spPr/>
        <p:txBody>
          <a:bodyPr/>
          <a:lstStyle/>
          <a:p>
            <a:r>
              <a:rPr lang="en-IN" dirty="0"/>
              <a:t>Clustering</a:t>
            </a:r>
          </a:p>
        </p:txBody>
      </p:sp>
      <p:pic>
        <p:nvPicPr>
          <p:cNvPr id="4" name="Content Placeholder 3"/>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l="14795" t="31144" r="14460" b="17582"/>
          <a:stretch/>
        </p:blipFill>
        <p:spPr>
          <a:xfrm>
            <a:off x="85967" y="2938585"/>
            <a:ext cx="5291017" cy="2157047"/>
          </a:xfrm>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14918" t="26108" r="13442" b="25941"/>
          <a:stretch/>
        </p:blipFill>
        <p:spPr>
          <a:xfrm>
            <a:off x="6267940" y="2938585"/>
            <a:ext cx="5770671" cy="2172677"/>
          </a:xfrm>
          <a:prstGeom prst="rect">
            <a:avLst/>
          </a:prstGeom>
        </p:spPr>
      </p:pic>
    </p:spTree>
    <p:extLst>
      <p:ext uri="{BB962C8B-B14F-4D97-AF65-F5344CB8AC3E}">
        <p14:creationId xmlns:p14="http://schemas.microsoft.com/office/powerpoint/2010/main" val="22007571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11130BA-5817-4060-98B9-3B99040571EE}"/>
              </a:ext>
            </a:extLst>
          </p:cNvPr>
          <p:cNvSpPr>
            <a:spLocks noGrp="1"/>
          </p:cNvSpPr>
          <p:nvPr>
            <p:ph type="title"/>
          </p:nvPr>
        </p:nvSpPr>
        <p:spPr/>
        <p:txBody>
          <a:bodyPr/>
          <a:lstStyle/>
          <a:p>
            <a:r>
              <a:rPr lang="en-IN" dirty="0"/>
              <a:t>Results and Discussion</a:t>
            </a:r>
          </a:p>
        </p:txBody>
      </p:sp>
      <p:sp>
        <p:nvSpPr>
          <p:cNvPr id="7" name="Content Placeholder 6">
            <a:extLst>
              <a:ext uri="{FF2B5EF4-FFF2-40B4-BE49-F238E27FC236}">
                <a16:creationId xmlns="" xmlns:a16="http://schemas.microsoft.com/office/drawing/2014/main" id="{5B4046D6-0EDB-4ED5-A1C3-7B8671989194}"/>
              </a:ext>
            </a:extLst>
          </p:cNvPr>
          <p:cNvSpPr>
            <a:spLocks noGrp="1"/>
          </p:cNvSpPr>
          <p:nvPr>
            <p:ph idx="1"/>
          </p:nvPr>
        </p:nvSpPr>
        <p:spPr>
          <a:xfrm>
            <a:off x="838200" y="1519708"/>
            <a:ext cx="10515600" cy="4657256"/>
          </a:xfrm>
        </p:spPr>
        <p:txBody>
          <a:bodyPr/>
          <a:lstStyle/>
          <a:p>
            <a:pPr marL="0" indent="0">
              <a:buNone/>
            </a:pPr>
            <a:endParaRPr lang="en-IN" dirty="0"/>
          </a:p>
          <a:p>
            <a:pPr marL="0" indent="0">
              <a:buNone/>
            </a:pPr>
            <a:r>
              <a:rPr lang="en-IN" dirty="0" smtClean="0"/>
              <a:t>Plotting the </a:t>
            </a:r>
            <a:r>
              <a:rPr lang="en-IN" dirty="0" err="1" smtClean="0"/>
              <a:t>Neighborhood</a:t>
            </a:r>
            <a:r>
              <a:rPr lang="en-IN" dirty="0" smtClean="0"/>
              <a:t>.</a:t>
            </a:r>
            <a:endParaRPr lang="en-IN" dirty="0"/>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l="15576" t="29633" r="8251"/>
          <a:stretch/>
        </p:blipFill>
        <p:spPr>
          <a:xfrm>
            <a:off x="2375877" y="2954216"/>
            <a:ext cx="7143261" cy="3711818"/>
          </a:xfrm>
          <a:prstGeom prst="rect">
            <a:avLst/>
          </a:prstGeom>
        </p:spPr>
      </p:pic>
    </p:spTree>
    <p:extLst>
      <p:ext uri="{BB962C8B-B14F-4D97-AF65-F5344CB8AC3E}">
        <p14:creationId xmlns:p14="http://schemas.microsoft.com/office/powerpoint/2010/main" val="15230869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62340F6-E8C2-47AB-9020-04E79D6F04F8}"/>
              </a:ext>
            </a:extLst>
          </p:cNvPr>
          <p:cNvSpPr>
            <a:spLocks noGrp="1"/>
          </p:cNvSpPr>
          <p:nvPr>
            <p:ph type="title"/>
          </p:nvPr>
        </p:nvSpPr>
        <p:spPr/>
        <p:txBody>
          <a:bodyPr/>
          <a:lstStyle/>
          <a:p>
            <a:r>
              <a:rPr lang="en-IN" dirty="0"/>
              <a:t>CONTENTS	</a:t>
            </a:r>
          </a:p>
        </p:txBody>
      </p:sp>
      <p:sp>
        <p:nvSpPr>
          <p:cNvPr id="3" name="Content Placeholder 2">
            <a:extLst>
              <a:ext uri="{FF2B5EF4-FFF2-40B4-BE49-F238E27FC236}">
                <a16:creationId xmlns="" xmlns:a16="http://schemas.microsoft.com/office/drawing/2014/main" id="{DB0988BF-19EA-429C-B1D7-BA5649788EEC}"/>
              </a:ext>
            </a:extLst>
          </p:cNvPr>
          <p:cNvSpPr>
            <a:spLocks noGrp="1"/>
          </p:cNvSpPr>
          <p:nvPr>
            <p:ph idx="1"/>
          </p:nvPr>
        </p:nvSpPr>
        <p:spPr/>
        <p:txBody>
          <a:bodyPr/>
          <a:lstStyle/>
          <a:p>
            <a:r>
              <a:rPr lang="en-IN" dirty="0"/>
              <a:t>Introduction</a:t>
            </a:r>
          </a:p>
          <a:p>
            <a:r>
              <a:rPr lang="en-IN" dirty="0"/>
              <a:t>Business Problem</a:t>
            </a:r>
          </a:p>
          <a:p>
            <a:r>
              <a:rPr lang="en-IN" dirty="0"/>
              <a:t>Data Description </a:t>
            </a:r>
          </a:p>
          <a:p>
            <a:r>
              <a:rPr lang="en-IN" dirty="0"/>
              <a:t>Data features</a:t>
            </a:r>
          </a:p>
          <a:p>
            <a:r>
              <a:rPr lang="en-IN" dirty="0"/>
              <a:t>Methodology</a:t>
            </a:r>
          </a:p>
          <a:p>
            <a:r>
              <a:rPr lang="en-IN" dirty="0"/>
              <a:t>Results and Discussion</a:t>
            </a:r>
          </a:p>
          <a:p>
            <a:r>
              <a:rPr lang="en-IN" dirty="0"/>
              <a:t>Conclusion</a:t>
            </a:r>
          </a:p>
        </p:txBody>
      </p:sp>
    </p:spTree>
    <p:extLst>
      <p:ext uri="{BB962C8B-B14F-4D97-AF65-F5344CB8AC3E}">
        <p14:creationId xmlns:p14="http://schemas.microsoft.com/office/powerpoint/2010/main" val="20161491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11130BA-5817-4060-98B9-3B99040571EE}"/>
              </a:ext>
            </a:extLst>
          </p:cNvPr>
          <p:cNvSpPr>
            <a:spLocks noGrp="1"/>
          </p:cNvSpPr>
          <p:nvPr>
            <p:ph type="title"/>
          </p:nvPr>
        </p:nvSpPr>
        <p:spPr/>
        <p:txBody>
          <a:bodyPr/>
          <a:lstStyle/>
          <a:p>
            <a:r>
              <a:rPr lang="en-IN" dirty="0"/>
              <a:t>Results and Discussion</a:t>
            </a:r>
          </a:p>
        </p:txBody>
      </p:sp>
      <p:sp>
        <p:nvSpPr>
          <p:cNvPr id="7" name="Content Placeholder 6">
            <a:extLst>
              <a:ext uri="{FF2B5EF4-FFF2-40B4-BE49-F238E27FC236}">
                <a16:creationId xmlns="" xmlns:a16="http://schemas.microsoft.com/office/drawing/2014/main" id="{5B4046D6-0EDB-4ED5-A1C3-7B8671989194}"/>
              </a:ext>
            </a:extLst>
          </p:cNvPr>
          <p:cNvSpPr>
            <a:spLocks noGrp="1"/>
          </p:cNvSpPr>
          <p:nvPr>
            <p:ph idx="1"/>
          </p:nvPr>
        </p:nvSpPr>
        <p:spPr>
          <a:xfrm>
            <a:off x="471399" y="1504077"/>
            <a:ext cx="10515600" cy="4657256"/>
          </a:xfrm>
        </p:spPr>
        <p:txBody>
          <a:bodyPr/>
          <a:lstStyle/>
          <a:p>
            <a:pPr marL="0" indent="0">
              <a:buNone/>
            </a:pPr>
            <a:endParaRPr lang="en-IN" dirty="0"/>
          </a:p>
          <a:p>
            <a:pPr marL="0" indent="0" algn="just">
              <a:buNone/>
            </a:pPr>
            <a:r>
              <a:rPr lang="en-IN" dirty="0"/>
              <a:t>By clustering the neighbourhoods, we find that most of the densely populated neighbourhoods belong to the first cluster. </a:t>
            </a:r>
          </a:p>
        </p:txBody>
      </p:sp>
      <p:pic>
        <p:nvPicPr>
          <p:cNvPr id="3" name="Picture 2"/>
          <p:cNvPicPr>
            <a:picLocks noChangeAspect="1"/>
          </p:cNvPicPr>
          <p:nvPr/>
        </p:nvPicPr>
        <p:blipFill rotWithShape="1">
          <a:blip r:embed="rId2" cstate="print">
            <a:extLst>
              <a:ext uri="{28A0092B-C50C-407E-A947-70E740481C1C}">
                <a14:useLocalDpi xmlns:a14="http://schemas.microsoft.com/office/drawing/2010/main" val="0"/>
              </a:ext>
            </a:extLst>
          </a:blip>
          <a:srcRect l="19088" t="27794" r="14113" b="2512"/>
          <a:stretch/>
        </p:blipFill>
        <p:spPr>
          <a:xfrm>
            <a:off x="2341408" y="2774463"/>
            <a:ext cx="6818223" cy="4001476"/>
          </a:xfrm>
          <a:prstGeom prst="rect">
            <a:avLst/>
          </a:prstGeom>
        </p:spPr>
      </p:pic>
    </p:spTree>
    <p:extLst>
      <p:ext uri="{BB962C8B-B14F-4D97-AF65-F5344CB8AC3E}">
        <p14:creationId xmlns:p14="http://schemas.microsoft.com/office/powerpoint/2010/main" val="36692111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11130BA-5817-4060-98B9-3B99040571EE}"/>
              </a:ext>
            </a:extLst>
          </p:cNvPr>
          <p:cNvSpPr>
            <a:spLocks noGrp="1"/>
          </p:cNvSpPr>
          <p:nvPr>
            <p:ph type="title"/>
          </p:nvPr>
        </p:nvSpPr>
        <p:spPr/>
        <p:txBody>
          <a:bodyPr/>
          <a:lstStyle/>
          <a:p>
            <a:r>
              <a:rPr lang="en-IN" dirty="0"/>
              <a:t>Results and Discussion</a:t>
            </a:r>
          </a:p>
        </p:txBody>
      </p:sp>
      <p:sp>
        <p:nvSpPr>
          <p:cNvPr id="7" name="Content Placeholder 6">
            <a:extLst>
              <a:ext uri="{FF2B5EF4-FFF2-40B4-BE49-F238E27FC236}">
                <a16:creationId xmlns="" xmlns:a16="http://schemas.microsoft.com/office/drawing/2014/main" id="{5B4046D6-0EDB-4ED5-A1C3-7B8671989194}"/>
              </a:ext>
            </a:extLst>
          </p:cNvPr>
          <p:cNvSpPr>
            <a:spLocks noGrp="1"/>
          </p:cNvSpPr>
          <p:nvPr>
            <p:ph idx="1"/>
          </p:nvPr>
        </p:nvSpPr>
        <p:spPr>
          <a:xfrm>
            <a:off x="471399" y="1504077"/>
            <a:ext cx="10515600" cy="4657256"/>
          </a:xfrm>
        </p:spPr>
        <p:txBody>
          <a:bodyPr/>
          <a:lstStyle/>
          <a:p>
            <a:pPr marL="0" indent="0">
              <a:buNone/>
            </a:pPr>
            <a:endParaRPr lang="en-IN" dirty="0"/>
          </a:p>
          <a:p>
            <a:pPr marL="0" indent="0" algn="just">
              <a:buNone/>
            </a:pPr>
            <a:endParaRPr lang="en-IN" dirty="0"/>
          </a:p>
        </p:txBody>
      </p:sp>
      <p:sp>
        <p:nvSpPr>
          <p:cNvPr id="4" name="TextBox 3"/>
          <p:cNvSpPr txBox="1"/>
          <p:nvPr/>
        </p:nvSpPr>
        <p:spPr>
          <a:xfrm>
            <a:off x="471399" y="2622330"/>
            <a:ext cx="11637032" cy="2031325"/>
          </a:xfrm>
          <a:prstGeom prst="rect">
            <a:avLst/>
          </a:prstGeom>
          <a:noFill/>
        </p:spPr>
        <p:txBody>
          <a:bodyPr wrap="none" rtlCol="0">
            <a:spAutoFit/>
          </a:bodyPr>
          <a:lstStyle/>
          <a:p>
            <a:r>
              <a:rPr lang="en-US" b="1" dirty="0"/>
              <a:t>HIGHLIGHTS FROM ABOVE 5 CLUSTERS</a:t>
            </a:r>
            <a:endParaRPr lang="en-US" dirty="0"/>
          </a:p>
          <a:p>
            <a:pPr marL="285750" indent="-285750">
              <a:buFont typeface="Arial" panose="020B0604020202020204" pitchFamily="34" charset="0"/>
              <a:buChar char="•"/>
            </a:pPr>
            <a:r>
              <a:rPr lang="en-US" dirty="0"/>
              <a:t>Pubs, Cafe, Coffee Shops are popular in the London.</a:t>
            </a:r>
          </a:p>
          <a:p>
            <a:pPr marL="285750" indent="-285750">
              <a:buFont typeface="Arial" panose="020B0604020202020204" pitchFamily="34" charset="0"/>
              <a:buChar char="•"/>
            </a:pPr>
            <a:r>
              <a:rPr lang="en-US" dirty="0"/>
              <a:t>As for restaurants, the Italian Restaurants are very popular in the London.</a:t>
            </a:r>
          </a:p>
          <a:p>
            <a:pPr marL="285750" indent="-285750">
              <a:buFont typeface="Arial" panose="020B0604020202020204" pitchFamily="34" charset="0"/>
              <a:buChar char="•"/>
            </a:pPr>
            <a:r>
              <a:rPr lang="en-US" dirty="0"/>
              <a:t>Although, the Clusters have variations, a very visible presence is the dominance of pubs.</a:t>
            </a:r>
          </a:p>
          <a:p>
            <a:pPr marL="285750" indent="-285750">
              <a:buFont typeface="Arial" panose="020B0604020202020204" pitchFamily="34" charset="0"/>
              <a:buChar char="•"/>
            </a:pPr>
            <a:r>
              <a:rPr lang="en-US" i="1" dirty="0"/>
              <a:t>We conclude from above observation that CLUSTERS 3 and 5 are scarce in terms of availability of INDIAN RESTAURANTS</a:t>
            </a:r>
            <a:endParaRPr lang="en-US" dirty="0"/>
          </a:p>
          <a:p>
            <a:pPr marL="285750" indent="-285750">
              <a:buFont typeface="Arial" panose="020B0604020202020204" pitchFamily="34" charset="0"/>
              <a:buChar char="•"/>
            </a:pPr>
            <a:r>
              <a:rPr lang="en-US" dirty="0"/>
              <a:t>Hence, above two mentioned clusters are suitable for opening a new INDIAN RESTAURANT</a:t>
            </a:r>
          </a:p>
          <a:p>
            <a:endParaRPr lang="en-US" dirty="0"/>
          </a:p>
        </p:txBody>
      </p:sp>
    </p:spTree>
    <p:extLst>
      <p:ext uri="{BB962C8B-B14F-4D97-AF65-F5344CB8AC3E}">
        <p14:creationId xmlns:p14="http://schemas.microsoft.com/office/powerpoint/2010/main" val="8686511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17DAC89-C2B3-4EB4-92BA-256BDAC9683E}"/>
              </a:ext>
            </a:extLst>
          </p:cNvPr>
          <p:cNvSpPr>
            <a:spLocks noGrp="1"/>
          </p:cNvSpPr>
          <p:nvPr>
            <p:ph type="title"/>
          </p:nvPr>
        </p:nvSpPr>
        <p:spPr/>
        <p:txBody>
          <a:bodyPr/>
          <a:lstStyle/>
          <a:p>
            <a:r>
              <a:rPr lang="en-IN" dirty="0"/>
              <a:t>Conclusion	</a:t>
            </a:r>
          </a:p>
        </p:txBody>
      </p:sp>
      <p:sp>
        <p:nvSpPr>
          <p:cNvPr id="3" name="Content Placeholder 2">
            <a:extLst>
              <a:ext uri="{FF2B5EF4-FFF2-40B4-BE49-F238E27FC236}">
                <a16:creationId xmlns="" xmlns:a16="http://schemas.microsoft.com/office/drawing/2014/main" id="{B146CAC8-DA95-43D7-9FE6-DB2E12DA69E6}"/>
              </a:ext>
            </a:extLst>
          </p:cNvPr>
          <p:cNvSpPr>
            <a:spLocks noGrp="1"/>
          </p:cNvSpPr>
          <p:nvPr>
            <p:ph idx="1"/>
          </p:nvPr>
        </p:nvSpPr>
        <p:spPr/>
        <p:txBody>
          <a:bodyPr>
            <a:normAutofit/>
          </a:bodyPr>
          <a:lstStyle/>
          <a:p>
            <a:r>
              <a:rPr lang="en-US" dirty="0"/>
              <a:t>It is very important to note that Clusters 3 and 5 are the most viable clusters to create a </a:t>
            </a:r>
            <a:r>
              <a:rPr lang="en-US" b="1" dirty="0"/>
              <a:t>INDIAN RESTAURANT</a:t>
            </a:r>
            <a:r>
              <a:rPr lang="en-US" dirty="0"/>
              <a:t>. Their proximity to other amenities and accessibility to INDIAN PEOPLE are paramount. These 2 </a:t>
            </a:r>
            <a:r>
              <a:rPr lang="en-US" i="1" dirty="0"/>
              <a:t>clusters do not have top restaurants that could rival their standards</a:t>
            </a:r>
            <a:r>
              <a:rPr lang="en-US" dirty="0"/>
              <a:t> if they are created.</a:t>
            </a:r>
          </a:p>
          <a:p>
            <a:r>
              <a:rPr lang="en-US" dirty="0"/>
              <a:t>In conclusion, this project would have had better results if there were more data in terms of crime data within the area, traffic access and allowance of more venues exploration with the Foursquare (limited venues for free calls).</a:t>
            </a:r>
          </a:p>
          <a:p>
            <a:r>
              <a:rPr lang="en-US" dirty="0"/>
              <a:t>Also, getting the ratings and feedbacks of the current restaurants within the clusters would have helped in providing more insight into the best location.</a:t>
            </a:r>
          </a:p>
        </p:txBody>
      </p:sp>
    </p:spTree>
    <p:extLst>
      <p:ext uri="{BB962C8B-B14F-4D97-AF65-F5344CB8AC3E}">
        <p14:creationId xmlns:p14="http://schemas.microsoft.com/office/powerpoint/2010/main" val="24167059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FAEE1BA-E73B-4E0D-A7AD-F21AA4345700}"/>
              </a:ext>
            </a:extLst>
          </p:cNvPr>
          <p:cNvSpPr>
            <a:spLocks noGrp="1"/>
          </p:cNvSpPr>
          <p:nvPr>
            <p:ph type="title"/>
          </p:nvPr>
        </p:nvSpPr>
        <p:spPr/>
        <p:txBody>
          <a:bodyPr/>
          <a:lstStyle/>
          <a:p>
            <a:r>
              <a:rPr lang="en-IN" dirty="0"/>
              <a:t>Introduction</a:t>
            </a:r>
          </a:p>
        </p:txBody>
      </p:sp>
      <p:sp>
        <p:nvSpPr>
          <p:cNvPr id="3" name="Content Placeholder 2">
            <a:extLst>
              <a:ext uri="{FF2B5EF4-FFF2-40B4-BE49-F238E27FC236}">
                <a16:creationId xmlns="" xmlns:a16="http://schemas.microsoft.com/office/drawing/2014/main" id="{16C55943-31FA-4693-9D33-1E773E2F887A}"/>
              </a:ext>
            </a:extLst>
          </p:cNvPr>
          <p:cNvSpPr>
            <a:spLocks noGrp="1"/>
          </p:cNvSpPr>
          <p:nvPr>
            <p:ph idx="1"/>
          </p:nvPr>
        </p:nvSpPr>
        <p:spPr/>
        <p:txBody>
          <a:bodyPr>
            <a:normAutofit/>
          </a:bodyPr>
          <a:lstStyle/>
          <a:p>
            <a:r>
              <a:rPr lang="en-IN" dirty="0" smtClean="0"/>
              <a:t>London </a:t>
            </a:r>
            <a:r>
              <a:rPr lang="en-IN" dirty="0"/>
              <a:t>is one among </a:t>
            </a:r>
            <a:r>
              <a:rPr lang="en-IN" dirty="0" smtClean="0"/>
              <a:t>the cities </a:t>
            </a:r>
            <a:r>
              <a:rPr lang="en-IN" dirty="0"/>
              <a:t>in the </a:t>
            </a:r>
            <a:r>
              <a:rPr lang="en-IN" dirty="0" smtClean="0"/>
              <a:t>world, where a large Indian Population resides.</a:t>
            </a:r>
            <a:endParaRPr lang="en-IN" dirty="0"/>
          </a:p>
          <a:p>
            <a:r>
              <a:rPr lang="en-IN" dirty="0"/>
              <a:t>It is referred to as  the </a:t>
            </a:r>
            <a:r>
              <a:rPr lang="en-IN" dirty="0" smtClean="0"/>
              <a:t>Arch of the world </a:t>
            </a:r>
            <a:r>
              <a:rPr lang="en-IN" dirty="0"/>
              <a:t>because of its role as the </a:t>
            </a:r>
            <a:r>
              <a:rPr lang="en-IN" dirty="0" smtClean="0"/>
              <a:t>once world’s most powerful kingdom.</a:t>
            </a:r>
          </a:p>
          <a:p>
            <a:r>
              <a:rPr lang="en-IN" dirty="0" smtClean="0"/>
              <a:t>It has a population of over ten million, making it a megacity and most populous city in United Kingdom.  </a:t>
            </a:r>
          </a:p>
          <a:p>
            <a:r>
              <a:rPr lang="en-IN" dirty="0" smtClean="0"/>
              <a:t>Being </a:t>
            </a:r>
            <a:r>
              <a:rPr lang="en-IN" dirty="0"/>
              <a:t>a demographically diverse city, the needs of the residents are also increasing rapidly. </a:t>
            </a:r>
          </a:p>
          <a:p>
            <a:r>
              <a:rPr lang="en-IN" dirty="0"/>
              <a:t>Hence, any new organization or an existing one should keep up with their pace in supplying the needs of the customers.</a:t>
            </a:r>
          </a:p>
        </p:txBody>
      </p:sp>
    </p:spTree>
    <p:extLst>
      <p:ext uri="{BB962C8B-B14F-4D97-AF65-F5344CB8AC3E}">
        <p14:creationId xmlns:p14="http://schemas.microsoft.com/office/powerpoint/2010/main" val="234948565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FF6F276-0C22-4792-851D-3F89D8ABB66B}"/>
              </a:ext>
            </a:extLst>
          </p:cNvPr>
          <p:cNvSpPr>
            <a:spLocks noGrp="1"/>
          </p:cNvSpPr>
          <p:nvPr>
            <p:ph type="title"/>
          </p:nvPr>
        </p:nvSpPr>
        <p:spPr/>
        <p:txBody>
          <a:bodyPr/>
          <a:lstStyle/>
          <a:p>
            <a:r>
              <a:rPr lang="en-IN" dirty="0"/>
              <a:t>Business Problem</a:t>
            </a:r>
          </a:p>
        </p:txBody>
      </p:sp>
      <p:sp>
        <p:nvSpPr>
          <p:cNvPr id="3" name="Content Placeholder 2">
            <a:extLst>
              <a:ext uri="{FF2B5EF4-FFF2-40B4-BE49-F238E27FC236}">
                <a16:creationId xmlns="" xmlns:a16="http://schemas.microsoft.com/office/drawing/2014/main" id="{F8470A4B-CB77-4521-A2D6-9D95A06705B5}"/>
              </a:ext>
            </a:extLst>
          </p:cNvPr>
          <p:cNvSpPr>
            <a:spLocks noGrp="1"/>
          </p:cNvSpPr>
          <p:nvPr>
            <p:ph idx="1"/>
          </p:nvPr>
        </p:nvSpPr>
        <p:spPr/>
        <p:txBody>
          <a:bodyPr>
            <a:normAutofit/>
          </a:bodyPr>
          <a:lstStyle/>
          <a:p>
            <a:r>
              <a:rPr lang="en-IN" dirty="0"/>
              <a:t>Our customer is ABC </a:t>
            </a:r>
            <a:r>
              <a:rPr lang="en-IN" dirty="0" smtClean="0"/>
              <a:t>Restaurant, </a:t>
            </a:r>
            <a:r>
              <a:rPr lang="en-IN" dirty="0"/>
              <a:t>which is an International </a:t>
            </a:r>
            <a:r>
              <a:rPr lang="en-IN" dirty="0" smtClean="0"/>
              <a:t>Indian Restaurant Brand </a:t>
            </a:r>
            <a:r>
              <a:rPr lang="en-IN" dirty="0"/>
              <a:t>and also a market leader. </a:t>
            </a:r>
          </a:p>
          <a:p>
            <a:r>
              <a:rPr lang="en-IN" dirty="0"/>
              <a:t>ABC </a:t>
            </a:r>
            <a:r>
              <a:rPr lang="en-IN" dirty="0" smtClean="0"/>
              <a:t>Restaurant has recently planned to expand its business to the United Kingdom, and they want to start this journey from the heart of the UK itself. </a:t>
            </a:r>
            <a:endParaRPr lang="en-IN" dirty="0"/>
          </a:p>
          <a:p>
            <a:r>
              <a:rPr lang="en-IN" dirty="0"/>
              <a:t>Given the extremely large </a:t>
            </a:r>
            <a:r>
              <a:rPr lang="en-IN" dirty="0" smtClean="0"/>
              <a:t>size </a:t>
            </a:r>
            <a:r>
              <a:rPr lang="en-IN" dirty="0"/>
              <a:t>and the population of the city, our customer wants to identify the best </a:t>
            </a:r>
            <a:r>
              <a:rPr lang="en-IN" dirty="0" smtClean="0"/>
              <a:t>neighbourhood </a:t>
            </a:r>
            <a:r>
              <a:rPr lang="en-IN" dirty="0"/>
              <a:t>area to open </a:t>
            </a:r>
            <a:r>
              <a:rPr lang="en-IN" dirty="0" smtClean="0"/>
              <a:t>its first Indian Restaurant </a:t>
            </a:r>
            <a:r>
              <a:rPr lang="en-IN" dirty="0"/>
              <a:t>covering the majority of the </a:t>
            </a:r>
            <a:r>
              <a:rPr lang="en-IN" dirty="0" smtClean="0"/>
              <a:t>population and facing least competition from other restaurants. </a:t>
            </a:r>
            <a:endParaRPr lang="en-IN" dirty="0"/>
          </a:p>
          <a:p>
            <a:r>
              <a:rPr lang="en-IN" dirty="0"/>
              <a:t>The problem statement will be: </a:t>
            </a:r>
            <a:r>
              <a:rPr lang="en-IN" b="1" dirty="0"/>
              <a:t>Which </a:t>
            </a:r>
            <a:r>
              <a:rPr lang="en-IN" b="1" dirty="0" smtClean="0"/>
              <a:t>neighbourhood has </a:t>
            </a:r>
            <a:r>
              <a:rPr lang="en-IN" b="1" dirty="0"/>
              <a:t>most </a:t>
            </a:r>
            <a:r>
              <a:rPr lang="en-IN" b="1" dirty="0" smtClean="0"/>
              <a:t>Indian population </a:t>
            </a:r>
            <a:r>
              <a:rPr lang="en-IN" b="1" dirty="0"/>
              <a:t>and has lesser number of </a:t>
            </a:r>
            <a:r>
              <a:rPr lang="en-IN" b="1" dirty="0" smtClean="0"/>
              <a:t>INDIAN RESTAUARNT’s</a:t>
            </a:r>
            <a:r>
              <a:rPr lang="en-IN" b="1" dirty="0"/>
              <a:t>?</a:t>
            </a:r>
          </a:p>
        </p:txBody>
      </p:sp>
    </p:spTree>
    <p:extLst>
      <p:ext uri="{BB962C8B-B14F-4D97-AF65-F5344CB8AC3E}">
        <p14:creationId xmlns:p14="http://schemas.microsoft.com/office/powerpoint/2010/main" val="48269528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0453DCB-ECAA-4573-AD3D-A0CED29ECAB2}"/>
              </a:ext>
            </a:extLst>
          </p:cNvPr>
          <p:cNvSpPr>
            <a:spLocks noGrp="1"/>
          </p:cNvSpPr>
          <p:nvPr>
            <p:ph type="title"/>
          </p:nvPr>
        </p:nvSpPr>
        <p:spPr/>
        <p:txBody>
          <a:bodyPr/>
          <a:lstStyle/>
          <a:p>
            <a:r>
              <a:rPr lang="en-IN" dirty="0"/>
              <a:t>Data Description</a:t>
            </a:r>
          </a:p>
        </p:txBody>
      </p:sp>
      <p:sp>
        <p:nvSpPr>
          <p:cNvPr id="3" name="Content Placeholder 2">
            <a:extLst>
              <a:ext uri="{FF2B5EF4-FFF2-40B4-BE49-F238E27FC236}">
                <a16:creationId xmlns="" xmlns:a16="http://schemas.microsoft.com/office/drawing/2014/main" id="{C2555AAC-02EE-4668-960F-C42EDB8BB42F}"/>
              </a:ext>
            </a:extLst>
          </p:cNvPr>
          <p:cNvSpPr>
            <a:spLocks noGrp="1"/>
          </p:cNvSpPr>
          <p:nvPr>
            <p:ph idx="1"/>
          </p:nvPr>
        </p:nvSpPr>
        <p:spPr/>
        <p:txBody>
          <a:bodyPr>
            <a:normAutofit/>
          </a:bodyPr>
          <a:lstStyle/>
          <a:p>
            <a:r>
              <a:rPr lang="en-IN" dirty="0"/>
              <a:t>The data to be used in this project is not readily available. Hence, the data has been obtained from various sources such as</a:t>
            </a:r>
          </a:p>
          <a:p>
            <a:r>
              <a:rPr lang="en-IN" dirty="0"/>
              <a:t>Foursquare, which is a local search-and-discovery mobile </a:t>
            </a:r>
            <a:r>
              <a:rPr lang="en-IN" dirty="0" smtClean="0"/>
              <a:t>and web based app </a:t>
            </a:r>
            <a:r>
              <a:rPr lang="en-IN" dirty="0"/>
              <a:t>which provides search results for its users. </a:t>
            </a:r>
          </a:p>
          <a:p>
            <a:r>
              <a:rPr lang="en-IN" dirty="0"/>
              <a:t>Wikipedia, which has the details about the </a:t>
            </a:r>
            <a:r>
              <a:rPr lang="en-IN" dirty="0" err="1"/>
              <a:t>neighborhoods</a:t>
            </a:r>
            <a:r>
              <a:rPr lang="en-IN" dirty="0"/>
              <a:t> in </a:t>
            </a:r>
            <a:r>
              <a:rPr lang="en-IN" dirty="0" smtClean="0"/>
              <a:t>LONDON. </a:t>
            </a:r>
            <a:r>
              <a:rPr lang="en-US" b="1" dirty="0" smtClean="0">
                <a:solidFill>
                  <a:schemeClr val="bg1"/>
                </a:solidFill>
                <a:hlinkClick r:id="rId2"/>
              </a:rPr>
              <a:t>https</a:t>
            </a:r>
            <a:r>
              <a:rPr lang="en-US" b="1" dirty="0">
                <a:solidFill>
                  <a:schemeClr val="bg1"/>
                </a:solidFill>
                <a:hlinkClick r:id="rId2"/>
              </a:rPr>
              <a:t>://en.wikipedia.org/wiki/List_of_areas_of_London</a:t>
            </a:r>
            <a:endParaRPr lang="en-IN" b="1" dirty="0">
              <a:solidFill>
                <a:schemeClr val="bg1"/>
              </a:solidFill>
            </a:endParaRPr>
          </a:p>
          <a:p>
            <a:r>
              <a:rPr lang="en-IN" dirty="0"/>
              <a:t>The geographic coordinates of each location have been obtained through </a:t>
            </a:r>
            <a:r>
              <a:rPr lang="en-IN" dirty="0" err="1" smtClean="0"/>
              <a:t>Geopy</a:t>
            </a:r>
            <a:r>
              <a:rPr lang="en-IN" dirty="0" smtClean="0"/>
              <a:t>(</a:t>
            </a:r>
            <a:r>
              <a:rPr lang="en-US" b="1" dirty="0">
                <a:hlinkClick r:id="rId3"/>
              </a:rPr>
              <a:t>https://geopy.readthedocs.io/en/stable/</a:t>
            </a:r>
            <a:r>
              <a:rPr lang="en-IN" dirty="0" smtClean="0"/>
              <a:t>)</a:t>
            </a:r>
            <a:endParaRPr lang="en-IN" dirty="0"/>
          </a:p>
          <a:p>
            <a:r>
              <a:rPr lang="en-IN" dirty="0" smtClean="0"/>
              <a:t>The Indian population in LONDON has been obtained from : </a:t>
            </a:r>
            <a:r>
              <a:rPr lang="en-US" b="1" dirty="0">
                <a:hlinkClick r:id="rId4"/>
              </a:rPr>
              <a:t>https://en.wikipedia.org/wiki/Indian_community_of_London</a:t>
            </a:r>
            <a:endParaRPr lang="en-IN" b="1" u="sng" dirty="0"/>
          </a:p>
        </p:txBody>
      </p:sp>
    </p:spTree>
    <p:extLst>
      <p:ext uri="{BB962C8B-B14F-4D97-AF65-F5344CB8AC3E}">
        <p14:creationId xmlns:p14="http://schemas.microsoft.com/office/powerpoint/2010/main" val="18996750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4441AA1-72E1-4B64-88BD-FFA8328CE613}"/>
              </a:ext>
            </a:extLst>
          </p:cNvPr>
          <p:cNvSpPr>
            <a:spLocks noGrp="1"/>
          </p:cNvSpPr>
          <p:nvPr>
            <p:ph type="title"/>
          </p:nvPr>
        </p:nvSpPr>
        <p:spPr/>
        <p:txBody>
          <a:bodyPr/>
          <a:lstStyle/>
          <a:p>
            <a:r>
              <a:rPr lang="en-IN" dirty="0"/>
              <a:t>Data Features	 </a:t>
            </a:r>
          </a:p>
        </p:txBody>
      </p:sp>
      <p:sp>
        <p:nvSpPr>
          <p:cNvPr id="3" name="Content Placeholder 2">
            <a:extLst>
              <a:ext uri="{FF2B5EF4-FFF2-40B4-BE49-F238E27FC236}">
                <a16:creationId xmlns="" xmlns:a16="http://schemas.microsoft.com/office/drawing/2014/main" id="{F05E5162-69A4-43D1-9C09-786664210366}"/>
              </a:ext>
            </a:extLst>
          </p:cNvPr>
          <p:cNvSpPr>
            <a:spLocks noGrp="1"/>
          </p:cNvSpPr>
          <p:nvPr>
            <p:ph idx="1"/>
          </p:nvPr>
        </p:nvSpPr>
        <p:spPr>
          <a:xfrm>
            <a:off x="838200" y="1416676"/>
            <a:ext cx="10515600" cy="4760287"/>
          </a:xfrm>
        </p:spPr>
        <p:txBody>
          <a:bodyPr>
            <a:normAutofit/>
          </a:bodyPr>
          <a:lstStyle/>
          <a:p>
            <a:endParaRPr lang="en-IN" dirty="0"/>
          </a:p>
          <a:p>
            <a:r>
              <a:rPr lang="en-IN" dirty="0"/>
              <a:t> </a:t>
            </a:r>
            <a:r>
              <a:rPr lang="en-IN" dirty="0" smtClean="0"/>
              <a:t>As </a:t>
            </a:r>
            <a:r>
              <a:rPr lang="en-IN" dirty="0"/>
              <a:t>we have to explore and identify the </a:t>
            </a:r>
            <a:r>
              <a:rPr lang="en-IN" dirty="0" smtClean="0"/>
              <a:t>neighbourhoods </a:t>
            </a:r>
            <a:r>
              <a:rPr lang="en-IN" dirty="0"/>
              <a:t>in the city of </a:t>
            </a:r>
            <a:r>
              <a:rPr lang="en-IN" dirty="0" smtClean="0"/>
              <a:t>London, </a:t>
            </a:r>
            <a:r>
              <a:rPr lang="en-IN" dirty="0"/>
              <a:t>the </a:t>
            </a:r>
            <a:r>
              <a:rPr lang="en-IN" dirty="0" smtClean="0"/>
              <a:t>London </a:t>
            </a:r>
            <a:r>
              <a:rPr lang="en-IN" dirty="0"/>
              <a:t>neighbourhood data is the crucial data for this project. </a:t>
            </a:r>
          </a:p>
          <a:p>
            <a:r>
              <a:rPr lang="en-IN" dirty="0"/>
              <a:t>The data about each neighbourhood is not readily available, hence we have to scrape the Wikipedia page and obtain the data. </a:t>
            </a:r>
          </a:p>
          <a:p>
            <a:r>
              <a:rPr lang="en-IN" dirty="0"/>
              <a:t>In order to obtain the coordinates, we make use of </a:t>
            </a:r>
            <a:r>
              <a:rPr lang="en-IN" dirty="0" err="1"/>
              <a:t>geopy</a:t>
            </a:r>
            <a:r>
              <a:rPr lang="en-IN" dirty="0"/>
              <a:t> library in Python.</a:t>
            </a:r>
          </a:p>
          <a:p>
            <a:r>
              <a:rPr lang="en-IN" dirty="0"/>
              <a:t>We also need information about each neighbourhood which is  obtained through </a:t>
            </a:r>
            <a:r>
              <a:rPr lang="en-IN" dirty="0" err="1"/>
              <a:t>FourSquare</a:t>
            </a:r>
            <a:r>
              <a:rPr lang="en-IN" dirty="0"/>
              <a:t> API.</a:t>
            </a:r>
          </a:p>
          <a:p>
            <a:r>
              <a:rPr lang="en-IN" dirty="0"/>
              <a:t> The population about each neighbourhood will let us know which neighbourhood is more preferable. </a:t>
            </a:r>
          </a:p>
        </p:txBody>
      </p:sp>
    </p:spTree>
    <p:extLst>
      <p:ext uri="{BB962C8B-B14F-4D97-AF65-F5344CB8AC3E}">
        <p14:creationId xmlns:p14="http://schemas.microsoft.com/office/powerpoint/2010/main" val="32418418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4441AA1-72E1-4B64-88BD-FFA8328CE613}"/>
              </a:ext>
            </a:extLst>
          </p:cNvPr>
          <p:cNvSpPr>
            <a:spLocks noGrp="1"/>
          </p:cNvSpPr>
          <p:nvPr>
            <p:ph type="title"/>
          </p:nvPr>
        </p:nvSpPr>
        <p:spPr/>
        <p:txBody>
          <a:bodyPr/>
          <a:lstStyle/>
          <a:p>
            <a:r>
              <a:rPr lang="en-IN" dirty="0" smtClean="0"/>
              <a:t>What is new ?</a:t>
            </a:r>
            <a:endParaRPr lang="en-IN" dirty="0"/>
          </a:p>
        </p:txBody>
      </p:sp>
      <p:sp>
        <p:nvSpPr>
          <p:cNvPr id="3" name="Content Placeholder 2">
            <a:extLst>
              <a:ext uri="{FF2B5EF4-FFF2-40B4-BE49-F238E27FC236}">
                <a16:creationId xmlns="" xmlns:a16="http://schemas.microsoft.com/office/drawing/2014/main" id="{F05E5162-69A4-43D1-9C09-786664210366}"/>
              </a:ext>
            </a:extLst>
          </p:cNvPr>
          <p:cNvSpPr>
            <a:spLocks noGrp="1"/>
          </p:cNvSpPr>
          <p:nvPr>
            <p:ph idx="1"/>
          </p:nvPr>
        </p:nvSpPr>
        <p:spPr>
          <a:xfrm>
            <a:off x="838200" y="1416676"/>
            <a:ext cx="10515600" cy="4760287"/>
          </a:xfrm>
        </p:spPr>
        <p:txBody>
          <a:bodyPr>
            <a:normAutofit/>
          </a:bodyPr>
          <a:lstStyle/>
          <a:p>
            <a:endParaRPr lang="en-IN" dirty="0"/>
          </a:p>
          <a:p>
            <a:r>
              <a:rPr lang="en-IN" dirty="0" smtClean="0"/>
              <a:t>Instead of simply taking the consideration of Percentage of Indian Population living in a particular Neighbourhood, we are here working with both the  Density  of Indian Population and Density of Indian Restaurants in a particular Neighbourhood to open a new Restaurant.</a:t>
            </a:r>
            <a:endParaRPr lang="en-IN" dirty="0"/>
          </a:p>
        </p:txBody>
      </p:sp>
    </p:spTree>
    <p:extLst>
      <p:ext uri="{BB962C8B-B14F-4D97-AF65-F5344CB8AC3E}">
        <p14:creationId xmlns:p14="http://schemas.microsoft.com/office/powerpoint/2010/main" val="21913806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FD14969-8E26-4F16-A599-87B5710EB456}"/>
              </a:ext>
            </a:extLst>
          </p:cNvPr>
          <p:cNvSpPr>
            <a:spLocks noGrp="1"/>
          </p:cNvSpPr>
          <p:nvPr>
            <p:ph type="title"/>
          </p:nvPr>
        </p:nvSpPr>
        <p:spPr>
          <a:xfrm>
            <a:off x="1218550" y="276769"/>
            <a:ext cx="9784080" cy="1508760"/>
          </a:xfrm>
        </p:spPr>
        <p:txBody>
          <a:bodyPr/>
          <a:lstStyle/>
          <a:p>
            <a:r>
              <a:rPr lang="en-IN" dirty="0" smtClean="0"/>
              <a:t>Block diagram</a:t>
            </a:r>
            <a:endParaRPr lang="en-IN"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089974101"/>
              </p:ext>
            </p:extLst>
          </p:nvPr>
        </p:nvGraphicFramePr>
        <p:xfrm>
          <a:off x="500185" y="1969478"/>
          <a:ext cx="7565292" cy="1117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5" name="Group 4"/>
          <p:cNvGrpSpPr/>
          <p:nvPr/>
        </p:nvGrpSpPr>
        <p:grpSpPr>
          <a:xfrm>
            <a:off x="8806809" y="1969478"/>
            <a:ext cx="1987366" cy="1117600"/>
            <a:chOff x="5556569" y="0"/>
            <a:chExt cx="1987366" cy="1117600"/>
          </a:xfrm>
        </p:grpSpPr>
        <p:sp>
          <p:nvSpPr>
            <p:cNvPr id="6" name="Rounded Rectangle 5"/>
            <p:cNvSpPr/>
            <p:nvPr/>
          </p:nvSpPr>
          <p:spPr>
            <a:xfrm>
              <a:off x="5556569" y="0"/>
              <a:ext cx="1987366" cy="1117600"/>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7" name="Rounded Rectangle 4"/>
            <p:cNvSpPr/>
            <p:nvPr/>
          </p:nvSpPr>
          <p:spPr>
            <a:xfrm>
              <a:off x="5589302" y="32733"/>
              <a:ext cx="1921900" cy="105213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n-US" sz="1700" kern="1200" dirty="0" smtClean="0"/>
                <a:t>Plot each neighborhood onto the map</a:t>
              </a:r>
              <a:endParaRPr lang="en-US" sz="1700" kern="1200" dirty="0"/>
            </a:p>
          </p:txBody>
        </p:sp>
      </p:grpSp>
      <p:grpSp>
        <p:nvGrpSpPr>
          <p:cNvPr id="8" name="Group 7"/>
          <p:cNvGrpSpPr/>
          <p:nvPr/>
        </p:nvGrpSpPr>
        <p:grpSpPr>
          <a:xfrm>
            <a:off x="586155" y="2908489"/>
            <a:ext cx="6556765" cy="2085236"/>
            <a:chOff x="954437" y="32733"/>
            <a:chExt cx="6556765" cy="2085236"/>
          </a:xfrm>
        </p:grpSpPr>
        <p:sp>
          <p:nvSpPr>
            <p:cNvPr id="9" name="Rounded Rectangle 8"/>
            <p:cNvSpPr/>
            <p:nvPr/>
          </p:nvSpPr>
          <p:spPr>
            <a:xfrm>
              <a:off x="954437" y="1000369"/>
              <a:ext cx="1987366" cy="1117600"/>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r>
                <a:rPr lang="en-US" dirty="0" smtClean="0"/>
                <a:t>Divide </a:t>
              </a:r>
              <a:r>
                <a:rPr lang="en-US" dirty="0" err="1" smtClean="0"/>
                <a:t>dataframe</a:t>
              </a:r>
              <a:r>
                <a:rPr lang="en-US" dirty="0" smtClean="0"/>
                <a:t> into 5 clusters</a:t>
              </a:r>
              <a:endParaRPr lang="en-US" dirty="0"/>
            </a:p>
          </p:txBody>
        </p:sp>
        <p:sp>
          <p:nvSpPr>
            <p:cNvPr id="10" name="Rounded Rectangle 4"/>
            <p:cNvSpPr/>
            <p:nvPr/>
          </p:nvSpPr>
          <p:spPr>
            <a:xfrm>
              <a:off x="5589302" y="32733"/>
              <a:ext cx="1921900" cy="105213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endParaRPr lang="en-US" sz="1700" kern="1200" dirty="0"/>
            </a:p>
          </p:txBody>
        </p:sp>
      </p:grpSp>
      <p:graphicFrame>
        <p:nvGraphicFramePr>
          <p:cNvPr id="11" name="Diagram 10"/>
          <p:cNvGraphicFramePr/>
          <p:nvPr>
            <p:extLst>
              <p:ext uri="{D42A27DB-BD31-4B8C-83A1-F6EECF244321}">
                <p14:modId xmlns:p14="http://schemas.microsoft.com/office/powerpoint/2010/main" val="608065006"/>
              </p:ext>
            </p:extLst>
          </p:nvPr>
        </p:nvGraphicFramePr>
        <p:xfrm>
          <a:off x="3290277" y="2571405"/>
          <a:ext cx="7503897" cy="371592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13" name="Rounded Rectangle 12"/>
          <p:cNvSpPr/>
          <p:nvPr/>
        </p:nvSpPr>
        <p:spPr>
          <a:xfrm>
            <a:off x="586156" y="5621214"/>
            <a:ext cx="2422768" cy="1178169"/>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r>
              <a:rPr lang="en-US" dirty="0" smtClean="0"/>
              <a:t>Analyze each Neighborhood for </a:t>
            </a:r>
          </a:p>
          <a:p>
            <a:r>
              <a:rPr lang="en-US" dirty="0" smtClean="0"/>
              <a:t>Best suitable location to open the restaurant</a:t>
            </a:r>
            <a:endParaRPr lang="en-US" dirty="0"/>
          </a:p>
        </p:txBody>
      </p:sp>
      <p:sp>
        <p:nvSpPr>
          <p:cNvPr id="15" name="Right Arrow 14"/>
          <p:cNvSpPr/>
          <p:nvPr/>
        </p:nvSpPr>
        <p:spPr>
          <a:xfrm>
            <a:off x="8245231" y="2387456"/>
            <a:ext cx="406400" cy="407566"/>
          </a:xfrm>
          <a:prstGeom prst="rightArrow">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Left Arrow 16"/>
          <p:cNvSpPr/>
          <p:nvPr/>
        </p:nvSpPr>
        <p:spPr>
          <a:xfrm>
            <a:off x="2736514" y="4218281"/>
            <a:ext cx="390770" cy="468923"/>
          </a:xfrm>
          <a:prstGeom prst="leftArrow">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Down Arrow 17"/>
          <p:cNvSpPr/>
          <p:nvPr/>
        </p:nvSpPr>
        <p:spPr>
          <a:xfrm>
            <a:off x="1492738" y="5119077"/>
            <a:ext cx="515816" cy="343877"/>
          </a:xfrm>
          <a:prstGeom prst="downArrow">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Down Arrow 18"/>
          <p:cNvSpPr/>
          <p:nvPr/>
        </p:nvSpPr>
        <p:spPr>
          <a:xfrm>
            <a:off x="9863015" y="3274646"/>
            <a:ext cx="437662" cy="312616"/>
          </a:xfrm>
          <a:prstGeom prst="downArrow">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901832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FD14969-8E26-4F16-A599-87B5710EB456}"/>
              </a:ext>
            </a:extLst>
          </p:cNvPr>
          <p:cNvSpPr>
            <a:spLocks noGrp="1"/>
          </p:cNvSpPr>
          <p:nvPr>
            <p:ph type="title"/>
          </p:nvPr>
        </p:nvSpPr>
        <p:spPr/>
        <p:txBody>
          <a:bodyPr/>
          <a:lstStyle/>
          <a:p>
            <a:r>
              <a:rPr lang="en-IN" dirty="0"/>
              <a:t>Methodology</a:t>
            </a:r>
          </a:p>
        </p:txBody>
      </p:sp>
      <p:sp>
        <p:nvSpPr>
          <p:cNvPr id="3" name="Content Placeholder 2">
            <a:extLst>
              <a:ext uri="{FF2B5EF4-FFF2-40B4-BE49-F238E27FC236}">
                <a16:creationId xmlns="" xmlns:a16="http://schemas.microsoft.com/office/drawing/2014/main" id="{86EEB042-3B36-4E8A-B773-8D0953789E88}"/>
              </a:ext>
            </a:extLst>
          </p:cNvPr>
          <p:cNvSpPr>
            <a:spLocks noGrp="1"/>
          </p:cNvSpPr>
          <p:nvPr>
            <p:ph idx="1"/>
          </p:nvPr>
        </p:nvSpPr>
        <p:spPr/>
        <p:txBody>
          <a:bodyPr/>
          <a:lstStyle/>
          <a:p>
            <a:pPr marL="0" indent="0">
              <a:buNone/>
            </a:pPr>
            <a:r>
              <a:rPr lang="en-IN" dirty="0"/>
              <a:t>Methodology involves the following stages:</a:t>
            </a:r>
          </a:p>
          <a:p>
            <a:pPr lvl="1"/>
            <a:r>
              <a:rPr lang="en-IN" dirty="0"/>
              <a:t>	Data Preprocessing</a:t>
            </a:r>
          </a:p>
          <a:p>
            <a:pPr lvl="1"/>
            <a:r>
              <a:rPr lang="en-IN" dirty="0"/>
              <a:t>	Exploratory Data Analysis</a:t>
            </a:r>
          </a:p>
          <a:p>
            <a:pPr lvl="1"/>
            <a:r>
              <a:rPr lang="en-IN" dirty="0"/>
              <a:t> 	</a:t>
            </a:r>
            <a:r>
              <a:rPr lang="en-IN" dirty="0" smtClean="0"/>
              <a:t>Clustering (K-Means Clustering)</a:t>
            </a:r>
            <a:endParaRPr lang="en-IN" dirty="0"/>
          </a:p>
          <a:p>
            <a:pPr marL="0" indent="0">
              <a:buNone/>
            </a:pPr>
            <a:endParaRPr lang="en-IN" dirty="0"/>
          </a:p>
          <a:p>
            <a:pPr marL="0" indent="0">
              <a:buNone/>
            </a:pPr>
            <a:endParaRPr lang="en-IN" dirty="0"/>
          </a:p>
        </p:txBody>
      </p:sp>
    </p:spTree>
    <p:extLst>
      <p:ext uri="{BB962C8B-B14F-4D97-AF65-F5344CB8AC3E}">
        <p14:creationId xmlns:p14="http://schemas.microsoft.com/office/powerpoint/2010/main" val="50701924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Banded">
  <a:themeElements>
    <a:clrScheme name="Banded">
      <a:dk1>
        <a:srgbClr val="2C2C2C"/>
      </a:dk1>
      <a:lt1>
        <a:srgbClr val="FFFFFF"/>
      </a:lt1>
      <a:dk2>
        <a:srgbClr val="099BDD"/>
      </a:dk2>
      <a:lt2>
        <a:srgbClr val="F2F2F2"/>
      </a:lt2>
      <a:accent1>
        <a:srgbClr val="FFC000"/>
      </a:accent1>
      <a:accent2>
        <a:srgbClr val="A5D028"/>
      </a:accent2>
      <a:accent3>
        <a:srgbClr val="08CC78"/>
      </a:accent3>
      <a:accent4>
        <a:srgbClr val="F24099"/>
      </a:accent4>
      <a:accent5>
        <a:srgbClr val="828288"/>
      </a:accent5>
      <a:accent6>
        <a:srgbClr val="F56617"/>
      </a:accent6>
      <a:hlink>
        <a:srgbClr val="005DBA"/>
      </a:hlink>
      <a:folHlink>
        <a:srgbClr val="6C606A"/>
      </a:folHlink>
    </a:clrScheme>
    <a:fontScheme name="Banded">
      <a:maj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Banded">
      <a:fillStyleLst>
        <a:solidFill>
          <a:schemeClr val="phClr"/>
        </a:solidFill>
        <a:gradFill rotWithShape="1">
          <a:gsLst>
            <a:gs pos="0">
              <a:schemeClr val="phClr">
                <a:tint val="65000"/>
                <a:satMod val="120000"/>
                <a:lumMod val="107000"/>
              </a:schemeClr>
            </a:gs>
            <a:gs pos="50000">
              <a:schemeClr val="phClr">
                <a:tint val="70000"/>
                <a:satMod val="124000"/>
                <a:lumMod val="103000"/>
              </a:schemeClr>
            </a:gs>
            <a:gs pos="100000">
              <a:schemeClr val="phClr">
                <a:tint val="85000"/>
                <a:satMod val="120000"/>
                <a:lumMod val="100000"/>
              </a:schemeClr>
            </a:gs>
          </a:gsLst>
          <a:lin ang="5400000" scaled="0"/>
        </a:gradFill>
        <a:gradFill rotWithShape="1">
          <a:gsLst>
            <a:gs pos="0">
              <a:schemeClr val="phClr">
                <a:tint val="85000"/>
                <a:shade val="98000"/>
                <a:satMod val="110000"/>
                <a:lumMod val="103000"/>
              </a:schemeClr>
            </a:gs>
            <a:gs pos="50000">
              <a:schemeClr val="phClr">
                <a:shade val="85000"/>
                <a:satMod val="105000"/>
                <a:lumMod val="100000"/>
              </a:schemeClr>
            </a:gs>
            <a:gs pos="100000">
              <a:schemeClr val="phClr">
                <a:shade val="60000"/>
                <a:satMod val="12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15875" dir="5400000" algn="ctr" rotWithShape="0">
              <a:srgbClr val="000000">
                <a:alpha val="68000"/>
              </a:srgbClr>
            </a:outerShdw>
          </a:effectLst>
        </a:effectStyle>
        <a:effectStyle>
          <a:effectLst>
            <a:outerShdw blurRad="88900" dist="27940" dir="5400000" algn="ctr" rotWithShape="0">
              <a:srgbClr val="000000">
                <a:alpha val="63000"/>
              </a:srgbClr>
            </a:outerShdw>
          </a:effectLst>
        </a:effectStyle>
      </a:effectStyleLst>
      <a:bgFillStyleLst>
        <a:solidFill>
          <a:schemeClr val="phClr"/>
        </a:solidFill>
        <a:blipFill rotWithShape="1">
          <a:blip xmlns:r="http://schemas.openxmlformats.org/officeDocument/2006/relationships" r:embed="rId1">
            <a:duotone>
              <a:schemeClr val="phClr"/>
              <a:schemeClr val="phClr">
                <a:shade val="91000"/>
                <a:satMod val="105000"/>
              </a:schemeClr>
            </a:duotone>
          </a:blip>
          <a:tile tx="0" ty="0" sx="100000" sy="100000" flip="none" algn="tl"/>
        </a:blipFill>
        <a:gradFill rotWithShape="1">
          <a:gsLst>
            <a:gs pos="0">
              <a:schemeClr val="phClr">
                <a:tint val="100000"/>
                <a:shade val="0"/>
                <a:satMod val="100000"/>
              </a:schemeClr>
            </a:gs>
            <a:gs pos="100000">
              <a:schemeClr val="phClr">
                <a:shade val="10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Banded" id="{98DFF888-2449-4D28-977C-6306C017633E}" vid="{9792607F-9579-4224-82FF-9C88C3E1E53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TM03090430[[fn=Banded]]</Template>
  <TotalTime>504</TotalTime>
  <Words>904</Words>
  <Application>Microsoft Office PowerPoint</Application>
  <PresentationFormat>Widescreen</PresentationFormat>
  <Paragraphs>106</Paragraphs>
  <Slides>22</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22</vt:i4>
      </vt:variant>
    </vt:vector>
  </HeadingPairs>
  <TitlesOfParts>
    <vt:vector size="27" baseType="lpstr">
      <vt:lpstr>Arial</vt:lpstr>
      <vt:lpstr>Calibri</vt:lpstr>
      <vt:lpstr>Corbel</vt:lpstr>
      <vt:lpstr>Wingdings</vt:lpstr>
      <vt:lpstr>Banded</vt:lpstr>
      <vt:lpstr>Neighbourhood RECOMMENDER Finding best location to open a Indian restaurant in London, uk</vt:lpstr>
      <vt:lpstr>CONTENTS </vt:lpstr>
      <vt:lpstr>Introduction</vt:lpstr>
      <vt:lpstr>Business Problem</vt:lpstr>
      <vt:lpstr>Data Description</vt:lpstr>
      <vt:lpstr>Data Features  </vt:lpstr>
      <vt:lpstr>What is new ?</vt:lpstr>
      <vt:lpstr>Block diagram</vt:lpstr>
      <vt:lpstr>Methodology</vt:lpstr>
      <vt:lpstr>Data Preprocessing</vt:lpstr>
      <vt:lpstr>Data Preprocessing</vt:lpstr>
      <vt:lpstr>Data Preprocessing</vt:lpstr>
      <vt:lpstr>Exploratory Data Analysis </vt:lpstr>
      <vt:lpstr>Exploratory Data Analysis </vt:lpstr>
      <vt:lpstr>Exploratory Data Analysis </vt:lpstr>
      <vt:lpstr>Clustering</vt:lpstr>
      <vt:lpstr>Clustering</vt:lpstr>
      <vt:lpstr>Clustering</vt:lpstr>
      <vt:lpstr>Results and Discussion</vt:lpstr>
      <vt:lpstr>Results and Discussion</vt:lpstr>
      <vt:lpstr>Results and Discussion</vt:lpstr>
      <vt:lpstr>Conclusion </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Padhma Muniraj</dc:creator>
  <cp:lastModifiedBy>Kishan Kumar</cp:lastModifiedBy>
  <cp:revision>35</cp:revision>
  <dcterms:created xsi:type="dcterms:W3CDTF">2019-06-24T09:56:24Z</dcterms:created>
  <dcterms:modified xsi:type="dcterms:W3CDTF">2019-09-25T03:00:50Z</dcterms:modified>
</cp:coreProperties>
</file>